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4"/>
  </p:notesMasterIdLst>
  <p:handoutMasterIdLst>
    <p:handoutMasterId r:id="rId25"/>
  </p:handoutMasterIdLst>
  <p:sldIdLst>
    <p:sldId id="592" r:id="rId2"/>
    <p:sldId id="826" r:id="rId3"/>
    <p:sldId id="827" r:id="rId4"/>
    <p:sldId id="830" r:id="rId5"/>
    <p:sldId id="831" r:id="rId6"/>
    <p:sldId id="840" r:id="rId7"/>
    <p:sldId id="928" r:id="rId8"/>
    <p:sldId id="944" r:id="rId9"/>
    <p:sldId id="945" r:id="rId10"/>
    <p:sldId id="947" r:id="rId11"/>
    <p:sldId id="948" r:id="rId12"/>
    <p:sldId id="946" r:id="rId13"/>
    <p:sldId id="929" r:id="rId14"/>
    <p:sldId id="949" r:id="rId15"/>
    <p:sldId id="953" r:id="rId16"/>
    <p:sldId id="950" r:id="rId17"/>
    <p:sldId id="951" r:id="rId18"/>
    <p:sldId id="952" r:id="rId19"/>
    <p:sldId id="930" r:id="rId20"/>
    <p:sldId id="955" r:id="rId21"/>
    <p:sldId id="954" r:id="rId22"/>
    <p:sldId id="95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706"/>
    <a:srgbClr val="00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6"/>
    <p:restoredTop sz="95329"/>
  </p:normalViewPr>
  <p:slideViewPr>
    <p:cSldViewPr snapToGrid="0" snapToObjects="1">
      <p:cViewPr varScale="1">
        <p:scale>
          <a:sx n="84" d="100"/>
          <a:sy n="84" d="100"/>
        </p:scale>
        <p:origin x="208"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11/5/25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11/5/25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2146281" y="0"/>
            <a:ext cx="45719" cy="6835139"/>
          </a:xfrm>
        </p:spPr>
        <p:txBody>
          <a:bodyPr>
            <a:normAutofit/>
          </a:bodyPr>
          <a:lstStyle/>
          <a:p>
            <a:pPr algn="l"/>
            <a:endParaRPr lang="en-US" b="1" dirty="0">
              <a:solidFill>
                <a:schemeClr val="bg1"/>
              </a:solidFill>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r"/>
            <a:endParaRPr lang="en-US" sz="40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book cover with a person riding a horse&#10;&#10;Description automatically generated">
            <a:extLst>
              <a:ext uri="{FF2B5EF4-FFF2-40B4-BE49-F238E27FC236}">
                <a16:creationId xmlns:a16="http://schemas.microsoft.com/office/drawing/2014/main" id="{B500DDC0-4677-F31C-A50C-61A3B90437B9}"/>
              </a:ext>
            </a:extLst>
          </p:cNvPr>
          <p:cNvPicPr>
            <a:picLocks noChangeAspect="1"/>
          </p:cNvPicPr>
          <p:nvPr/>
        </p:nvPicPr>
        <p:blipFill>
          <a:blip r:embed="rId2"/>
          <a:stretch>
            <a:fillRect/>
          </a:stretch>
        </p:blipFill>
        <p:spPr>
          <a:xfrm>
            <a:off x="276166" y="0"/>
            <a:ext cx="11590077" cy="68580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C15101C-B8D8-B51E-CE43-8F49553F2992}"/>
              </a:ext>
            </a:extLst>
          </p:cNvPr>
          <p:cNvPicPr>
            <a:picLocks noChangeAspect="1"/>
          </p:cNvPicPr>
          <p:nvPr/>
        </p:nvPicPr>
        <p:blipFill>
          <a:blip r:embed="rId3"/>
          <a:stretch>
            <a:fillRect/>
          </a:stretch>
        </p:blipFill>
        <p:spPr>
          <a:xfrm>
            <a:off x="6705600" y="3657600"/>
            <a:ext cx="3911599" cy="897467"/>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C78C0676-0F90-EE80-0C3B-AC67B9C33D4E}"/>
              </a:ext>
            </a:extLst>
          </p:cNvPr>
          <p:cNvPicPr>
            <a:picLocks noChangeAspect="1"/>
          </p:cNvPicPr>
          <p:nvPr/>
        </p:nvPicPr>
        <p:blipFill>
          <a:blip r:embed="rId4"/>
          <a:stretch>
            <a:fillRect/>
          </a:stretch>
        </p:blipFill>
        <p:spPr>
          <a:xfrm>
            <a:off x="5486400" y="3657600"/>
            <a:ext cx="6367392" cy="1207008"/>
          </a:xfrm>
          <a:prstGeom prst="rect">
            <a:avLst/>
          </a:prstGeom>
        </p:spPr>
      </p:pic>
      <p:sp>
        <p:nvSpPr>
          <p:cNvPr id="9" name="TextBox 8">
            <a:extLst>
              <a:ext uri="{FF2B5EF4-FFF2-40B4-BE49-F238E27FC236}">
                <a16:creationId xmlns:a16="http://schemas.microsoft.com/office/drawing/2014/main" id="{D9D1ED37-6380-8D18-AEE0-9E175A5207FC}"/>
              </a:ext>
            </a:extLst>
          </p:cNvPr>
          <p:cNvSpPr txBox="1"/>
          <p:nvPr/>
        </p:nvSpPr>
        <p:spPr>
          <a:xfrm>
            <a:off x="5810865" y="3657598"/>
            <a:ext cx="5397909" cy="830997"/>
          </a:xfrm>
          <a:prstGeom prst="rect">
            <a:avLst/>
          </a:prstGeom>
          <a:noFill/>
        </p:spPr>
        <p:txBody>
          <a:bodyPr wrap="square" rtlCol="0">
            <a:spAutoFit/>
          </a:bodyPr>
          <a:lstStyle/>
          <a:p>
            <a:pPr algn="ctr"/>
            <a:endParaRPr lang="en-US" sz="2400" dirty="0">
              <a:solidFill>
                <a:schemeClr val="bg1"/>
              </a:solidFill>
              <a:latin typeface="Goudy Old Style" panose="02020502050305020303" pitchFamily="18" charset="77"/>
            </a:endParaRPr>
          </a:p>
          <a:p>
            <a:pPr algn="ctr"/>
            <a:r>
              <a:rPr lang="en-US" sz="2400" dirty="0">
                <a:solidFill>
                  <a:schemeClr val="bg1"/>
                </a:solidFill>
                <a:latin typeface="Goudy Old Style" panose="02020502050305020303" pitchFamily="18" charset="77"/>
              </a:rPr>
              <a:t>September 24, 2025</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489DF20D-530F-EB82-C5AA-740792C06824}"/>
              </a:ext>
            </a:extLst>
          </p:cNvPr>
          <p:cNvPicPr>
            <a:picLocks noChangeAspect="1"/>
          </p:cNvPicPr>
          <p:nvPr/>
        </p:nvPicPr>
        <p:blipFill>
          <a:blip r:embed="rId4"/>
          <a:stretch>
            <a:fillRect/>
          </a:stretch>
        </p:blipFill>
        <p:spPr>
          <a:xfrm>
            <a:off x="5486400" y="3794200"/>
            <a:ext cx="6008914" cy="1207008"/>
          </a:xfrm>
          <a:prstGeom prst="rect">
            <a:avLst/>
          </a:prstGeom>
        </p:spPr>
      </p:pic>
      <p:sp>
        <p:nvSpPr>
          <p:cNvPr id="11" name="TextBox 10">
            <a:extLst>
              <a:ext uri="{FF2B5EF4-FFF2-40B4-BE49-F238E27FC236}">
                <a16:creationId xmlns:a16="http://schemas.microsoft.com/office/drawing/2014/main" id="{3B3AE52A-4C9C-310A-C909-563BD40562AE}"/>
              </a:ext>
            </a:extLst>
          </p:cNvPr>
          <p:cNvSpPr txBox="1"/>
          <p:nvPr/>
        </p:nvSpPr>
        <p:spPr>
          <a:xfrm>
            <a:off x="5810864" y="3937518"/>
            <a:ext cx="5397909" cy="461665"/>
          </a:xfrm>
          <a:prstGeom prst="rect">
            <a:avLst/>
          </a:prstGeom>
          <a:noFill/>
        </p:spPr>
        <p:txBody>
          <a:bodyPr wrap="square" rtlCol="0">
            <a:spAutoFit/>
          </a:bodyPr>
          <a:lstStyle/>
          <a:p>
            <a:pPr algn="ctr"/>
            <a:r>
              <a:rPr lang="en-US" sz="2400" b="1" dirty="0">
                <a:solidFill>
                  <a:schemeClr val="bg1"/>
                </a:solidFill>
                <a:latin typeface="Goudy Old Style" panose="02020502050305020303" pitchFamily="18" charset="77"/>
              </a:rPr>
              <a:t>October 1, 2025</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03B9E177-31CB-414A-C9A8-7740BA5F2F79}"/>
              </a:ext>
            </a:extLst>
          </p:cNvPr>
          <p:cNvPicPr>
            <a:picLocks noChangeAspect="1"/>
          </p:cNvPicPr>
          <p:nvPr/>
        </p:nvPicPr>
        <p:blipFill>
          <a:blip r:embed="rId4"/>
          <a:stretch>
            <a:fillRect/>
          </a:stretch>
        </p:blipFill>
        <p:spPr>
          <a:xfrm>
            <a:off x="5665304" y="3657598"/>
            <a:ext cx="5676758" cy="1343610"/>
          </a:xfrm>
          <a:prstGeom prst="rect">
            <a:avLst/>
          </a:prstGeom>
        </p:spPr>
      </p:pic>
      <p:sp>
        <p:nvSpPr>
          <p:cNvPr id="13" name="TextBox 12">
            <a:extLst>
              <a:ext uri="{FF2B5EF4-FFF2-40B4-BE49-F238E27FC236}">
                <a16:creationId xmlns:a16="http://schemas.microsoft.com/office/drawing/2014/main" id="{22F7F770-369C-EFB9-595F-ECD5D9C2FE58}"/>
              </a:ext>
            </a:extLst>
          </p:cNvPr>
          <p:cNvSpPr txBox="1"/>
          <p:nvPr/>
        </p:nvSpPr>
        <p:spPr>
          <a:xfrm>
            <a:off x="6095999" y="3937518"/>
            <a:ext cx="4817166" cy="584775"/>
          </a:xfrm>
          <a:prstGeom prst="rect">
            <a:avLst/>
          </a:prstGeom>
          <a:noFill/>
        </p:spPr>
        <p:txBody>
          <a:bodyPr wrap="square" rtlCol="0">
            <a:spAutoFit/>
          </a:bodyPr>
          <a:lstStyle/>
          <a:p>
            <a:pPr algn="ctr"/>
            <a:r>
              <a:rPr lang="en-US" sz="3200" dirty="0">
                <a:solidFill>
                  <a:schemeClr val="bg1"/>
                </a:solidFill>
                <a:latin typeface="Goudy Old Style" panose="02020502050305020303" pitchFamily="18" charset="77"/>
              </a:rPr>
              <a:t>October 8, 2025</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9ABEA7A3-3E13-F25E-7989-863F6C33035A}"/>
              </a:ext>
            </a:extLst>
          </p:cNvPr>
          <p:cNvPicPr>
            <a:picLocks noChangeAspect="1"/>
          </p:cNvPicPr>
          <p:nvPr/>
        </p:nvPicPr>
        <p:blipFill>
          <a:blip r:embed="rId4"/>
          <a:stretch>
            <a:fillRect/>
          </a:stretch>
        </p:blipFill>
        <p:spPr>
          <a:xfrm>
            <a:off x="5810864" y="3657598"/>
            <a:ext cx="5531198" cy="1207010"/>
          </a:xfrm>
          <a:prstGeom prst="rect">
            <a:avLst/>
          </a:prstGeom>
        </p:spPr>
      </p:pic>
      <p:sp>
        <p:nvSpPr>
          <p:cNvPr id="15" name="TextBox 14">
            <a:extLst>
              <a:ext uri="{FF2B5EF4-FFF2-40B4-BE49-F238E27FC236}">
                <a16:creationId xmlns:a16="http://schemas.microsoft.com/office/drawing/2014/main" id="{737D6EB0-53E3-E27E-CFEE-A1B6C8D42CC6}"/>
              </a:ext>
            </a:extLst>
          </p:cNvPr>
          <p:cNvSpPr txBox="1"/>
          <p:nvPr/>
        </p:nvSpPr>
        <p:spPr>
          <a:xfrm>
            <a:off x="6095999" y="3937518"/>
            <a:ext cx="4817166"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October 15, 2025</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BEB4E7A6-1ECC-3455-1F85-D7B42F26C95B}"/>
              </a:ext>
            </a:extLst>
          </p:cNvPr>
          <p:cNvPicPr>
            <a:picLocks noChangeAspect="1"/>
          </p:cNvPicPr>
          <p:nvPr/>
        </p:nvPicPr>
        <p:blipFill>
          <a:blip r:embed="rId4"/>
          <a:stretch>
            <a:fillRect/>
          </a:stretch>
        </p:blipFill>
        <p:spPr>
          <a:xfrm>
            <a:off x="5677575" y="3937518"/>
            <a:ext cx="5515671" cy="1060704"/>
          </a:xfrm>
          <a:prstGeom prst="rect">
            <a:avLst/>
          </a:prstGeom>
        </p:spPr>
      </p:pic>
      <p:sp>
        <p:nvSpPr>
          <p:cNvPr id="17" name="TextBox 16">
            <a:extLst>
              <a:ext uri="{FF2B5EF4-FFF2-40B4-BE49-F238E27FC236}">
                <a16:creationId xmlns:a16="http://schemas.microsoft.com/office/drawing/2014/main" id="{51BABBBE-29DC-C812-1B08-38E6058F56C3}"/>
              </a:ext>
            </a:extLst>
          </p:cNvPr>
          <p:cNvSpPr txBox="1"/>
          <p:nvPr/>
        </p:nvSpPr>
        <p:spPr>
          <a:xfrm>
            <a:off x="7045911" y="3976806"/>
            <a:ext cx="2697662" cy="523220"/>
          </a:xfrm>
          <a:prstGeom prst="rect">
            <a:avLst/>
          </a:prstGeom>
          <a:noFill/>
        </p:spPr>
        <p:txBody>
          <a:bodyPr wrap="none" rtlCol="0">
            <a:spAutoFit/>
          </a:bodyPr>
          <a:lstStyle/>
          <a:p>
            <a:r>
              <a:rPr lang="en-US" sz="2800" dirty="0">
                <a:solidFill>
                  <a:schemeClr val="bg1"/>
                </a:solidFill>
                <a:latin typeface="Goudy Old Style" panose="02020502050305020303" pitchFamily="18" charset="77"/>
              </a:rPr>
              <a:t>October 22, 2025</a:t>
            </a: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836321E9-AD98-12BF-0079-189C39B3B7B0}"/>
              </a:ext>
            </a:extLst>
          </p:cNvPr>
          <p:cNvPicPr>
            <a:picLocks noChangeAspect="1"/>
          </p:cNvPicPr>
          <p:nvPr/>
        </p:nvPicPr>
        <p:blipFill>
          <a:blip r:embed="rId4"/>
          <a:stretch>
            <a:fillRect/>
          </a:stretch>
        </p:blipFill>
        <p:spPr>
          <a:xfrm>
            <a:off x="5810864" y="3771338"/>
            <a:ext cx="5684450" cy="1226883"/>
          </a:xfrm>
          <a:prstGeom prst="rect">
            <a:avLst/>
          </a:prstGeom>
        </p:spPr>
      </p:pic>
      <p:sp>
        <p:nvSpPr>
          <p:cNvPr id="19" name="TextBox 18">
            <a:extLst>
              <a:ext uri="{FF2B5EF4-FFF2-40B4-BE49-F238E27FC236}">
                <a16:creationId xmlns:a16="http://schemas.microsoft.com/office/drawing/2014/main" id="{46FA9109-7112-C968-C23F-39C731108927}"/>
              </a:ext>
            </a:extLst>
          </p:cNvPr>
          <p:cNvSpPr txBox="1"/>
          <p:nvPr/>
        </p:nvSpPr>
        <p:spPr>
          <a:xfrm>
            <a:off x="6095999" y="3976806"/>
            <a:ext cx="4817166" cy="523220"/>
          </a:xfrm>
          <a:prstGeom prst="rect">
            <a:avLst/>
          </a:prstGeom>
          <a:noFill/>
        </p:spPr>
        <p:txBody>
          <a:bodyPr wrap="square" rtlCol="0">
            <a:spAutoFit/>
          </a:bodyPr>
          <a:lstStyle/>
          <a:p>
            <a:pPr algn="ctr"/>
            <a:r>
              <a:rPr lang="en-US" sz="2800" b="1" dirty="0">
                <a:solidFill>
                  <a:schemeClr val="bg1"/>
                </a:solidFill>
                <a:latin typeface="Goudy Old Style" panose="02020502050305020303" pitchFamily="18" charset="77"/>
              </a:rPr>
              <a:t>October 29, 2025</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ADCAF589-1086-4134-15A0-4AC083CFCD54}"/>
              </a:ext>
            </a:extLst>
          </p:cNvPr>
          <p:cNvPicPr>
            <a:picLocks noChangeAspect="1"/>
          </p:cNvPicPr>
          <p:nvPr/>
        </p:nvPicPr>
        <p:blipFill>
          <a:blip r:embed="rId4"/>
          <a:stretch>
            <a:fillRect/>
          </a:stretch>
        </p:blipFill>
        <p:spPr>
          <a:xfrm>
            <a:off x="5677574" y="3657598"/>
            <a:ext cx="5817739" cy="1363484"/>
          </a:xfrm>
          <a:prstGeom prst="rect">
            <a:avLst/>
          </a:prstGeom>
        </p:spPr>
      </p:pic>
      <p:sp>
        <p:nvSpPr>
          <p:cNvPr id="21" name="TextBox 20">
            <a:extLst>
              <a:ext uri="{FF2B5EF4-FFF2-40B4-BE49-F238E27FC236}">
                <a16:creationId xmlns:a16="http://schemas.microsoft.com/office/drawing/2014/main" id="{18F8DBB1-768F-C483-A653-CA82EC6BEB8C}"/>
              </a:ext>
            </a:extLst>
          </p:cNvPr>
          <p:cNvSpPr txBox="1"/>
          <p:nvPr/>
        </p:nvSpPr>
        <p:spPr>
          <a:xfrm>
            <a:off x="6095998" y="3937518"/>
            <a:ext cx="4817165"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November 5, 2025</a:t>
            </a:r>
          </a:p>
        </p:txBody>
      </p:sp>
    </p:spTree>
    <p:extLst>
      <p:ext uri="{BB962C8B-B14F-4D97-AF65-F5344CB8AC3E}">
        <p14:creationId xmlns:p14="http://schemas.microsoft.com/office/powerpoint/2010/main" val="318422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FBFC0B9-CA98-A3E5-CEA8-20394A88E3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F9344-EDB6-7F5A-EF7C-5E4AD00924F3}"/>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1F06C79-1E1F-A6C3-1B73-A24E9C5742D5}"/>
              </a:ext>
            </a:extLst>
          </p:cNvPr>
          <p:cNvSpPr>
            <a:spLocks noGrp="1"/>
          </p:cNvSpPr>
          <p:nvPr>
            <p:ph type="subTitle" idx="1"/>
          </p:nvPr>
        </p:nvSpPr>
        <p:spPr>
          <a:xfrm>
            <a:off x="-1" y="-1"/>
            <a:ext cx="11185452" cy="6835139"/>
          </a:xfrm>
        </p:spPr>
        <p:txBody>
          <a:bodyPr>
            <a:noAutofit/>
          </a:bodyPr>
          <a:lstStyle/>
          <a:p>
            <a:pPr algn="l"/>
            <a:r>
              <a:rPr lang="en-US" sz="2200" b="1" dirty="0">
                <a:solidFill>
                  <a:schemeClr val="bg1"/>
                </a:solidFill>
                <a:latin typeface="Goudy Old Style" panose="02020502050305020303" pitchFamily="18" charset="77"/>
              </a:rPr>
              <a:t>Trumpkin is condescending, saying he will be sorry to report no help has come, but the children contrive to show him their prowess in battle skills. Lucy then heals his wound with her cordial, and he is won over to believe in them.</a:t>
            </a:r>
          </a:p>
          <a:p>
            <a:pPr algn="l"/>
            <a:r>
              <a:rPr lang="en-US" sz="2200" dirty="0">
                <a:solidFill>
                  <a:schemeClr val="bg1"/>
                </a:solidFill>
                <a:latin typeface="Goudy Old Style" panose="02020502050305020303" pitchFamily="18" charset="77"/>
              </a:rPr>
              <a:t>"Meanwhile," said the Dwarf, "what are we to do? I suppose I'd better go back to King Caspian and tell him no help has come." "No help?" said Susan. "But it has worked. And here we are." "Um — um — yes, to be sure. I see that," said the Dwarf, whose pipe seemed to be blocked (at any rate he made himself very busy cleaning it). "But— well — I mean —" "But don't you yet see who we are?" shouted Lucy. "You are stupid." "I suppose you are the four children out of the old stories," said Trumpkin. "And I'm very glad to meet you of course. And it's very interesting, no doubt. But — no offence?'— and he hesitated again. "Do get on and say whatever you're going to say," said Edmund. "Well, then — no offence," said Trumpkin. "But, you know, the King and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 and Doctor Cornelius were expecting — well, if you 54 Clive Staples Lewis see what I mean, help. To put it in another way, I think they'd been imagining you as great warriors. As it is — we're awfully fond of children and all that, but just at the moment, in the middle of a war but I'm sure you understand." "You mean you think we're no good," said Edmund, getting red in the face. "Now pray don't be offended," interrupted the Dwarf. "I assure you, my dear little friends—" "Little from you is really a bit too much," said Edmund, jumping up. "I suppose you don't believe we won the Battle of </a:t>
            </a:r>
            <a:r>
              <a:rPr lang="en-US" sz="2200" dirty="0" err="1">
                <a:solidFill>
                  <a:schemeClr val="bg1"/>
                </a:solidFill>
                <a:latin typeface="Goudy Old Style" panose="02020502050305020303" pitchFamily="18" charset="77"/>
              </a:rPr>
              <a:t>Beruna</a:t>
            </a:r>
            <a:r>
              <a:rPr lang="en-US" sz="2200" dirty="0">
                <a:solidFill>
                  <a:schemeClr val="bg1"/>
                </a:solidFill>
                <a:latin typeface="Goudy Old Style" panose="02020502050305020303" pitchFamily="18" charset="77"/>
              </a:rPr>
              <a:t>? Well, you can say what you like about me because I know —" "There's no good losing our tempers," said Peter. "Let's fit him out with fresh </a:t>
            </a:r>
            <a:r>
              <a:rPr lang="en-US" sz="2200" dirty="0" err="1">
                <a:solidFill>
                  <a:schemeClr val="bg1"/>
                </a:solidFill>
                <a:latin typeface="Goudy Old Style" panose="02020502050305020303" pitchFamily="18" charset="77"/>
              </a:rPr>
              <a:t>armour</a:t>
            </a:r>
            <a:r>
              <a:rPr lang="en-US" sz="2200" dirty="0">
                <a:solidFill>
                  <a:schemeClr val="bg1"/>
                </a:solidFill>
                <a:latin typeface="Goudy Old Style" panose="02020502050305020303" pitchFamily="18" charset="77"/>
              </a:rPr>
              <a:t> and fit ourselves out from the treasure chamber, and have a talk after that.” When they came out into the daylight Edmund turned to the Dwarf very politely and said, "I've got something to ask you. Kids like us don't often have the chance of meeting a great warrior like you. Would you have a little fencing match with me? It would be frightfully decent." "</a:t>
            </a:r>
            <a:endParaRPr lang="en-US" sz="2200" b="1" dirty="0">
              <a:solidFill>
                <a:schemeClr val="bg1"/>
              </a:solidFill>
              <a:latin typeface="Goudy Old Style" panose="02020502050305020303" pitchFamily="18" charset="77"/>
            </a:endParaRPr>
          </a:p>
          <a:p>
            <a:pPr algn="l"/>
            <a:endParaRPr lang="en-US" sz="2200" b="1" dirty="0">
              <a:solidFill>
                <a:schemeClr val="bg1"/>
              </a:solidFill>
              <a:latin typeface="Goudy Old Style" panose="02020502050305020303" pitchFamily="18" charset="77"/>
            </a:endParaRPr>
          </a:p>
          <a:p>
            <a:pPr algn="l"/>
            <a:endParaRPr lang="en-US" sz="2200" b="1" dirty="0">
              <a:solidFill>
                <a:schemeClr val="bg1"/>
              </a:solidFill>
              <a:latin typeface="Goudy Old Style" panose="02020502050305020303" pitchFamily="18" charset="77"/>
            </a:endParaRPr>
          </a:p>
          <a:p>
            <a:pPr algn="l"/>
            <a:endParaRPr lang="en-US" sz="2200" b="1" dirty="0">
              <a:solidFill>
                <a:schemeClr val="bg1"/>
              </a:solidFill>
              <a:latin typeface="Goudy Old Style" panose="02020502050305020303" pitchFamily="18" charset="77"/>
            </a:endParaRPr>
          </a:p>
          <a:p>
            <a:pPr algn="l"/>
            <a:endParaRPr lang="en-US" sz="2200" b="1" dirty="0">
              <a:solidFill>
                <a:schemeClr val="bg1"/>
              </a:solidFill>
              <a:latin typeface="Goudy Old Style" panose="02020502050305020303" pitchFamily="18" charset="77"/>
            </a:endParaRPr>
          </a:p>
          <a:p>
            <a:pPr algn="l"/>
            <a:endParaRPr lang="en-US" sz="2200" b="1" dirty="0">
              <a:solidFill>
                <a:schemeClr val="bg1"/>
              </a:solidFill>
              <a:latin typeface="Goudy Old Style" panose="02020502050305020303" pitchFamily="18" charset="77"/>
            </a:endParaRPr>
          </a:p>
          <a:p>
            <a:pPr algn="l"/>
            <a:r>
              <a:rPr lang="en-US" sz="2200" b="1" dirty="0">
                <a:solidFill>
                  <a:schemeClr val="bg1"/>
                </a:solidFill>
                <a:latin typeface="Goudy Old Style" panose="02020502050305020303" pitchFamily="18" charset="77"/>
              </a:rPr>
              <a:t>They depart to join Caspian, going by boat and remembering their grand voyages of old</a:t>
            </a:r>
          </a:p>
        </p:txBody>
      </p:sp>
      <p:sp>
        <p:nvSpPr>
          <p:cNvPr id="6" name="Rectangle 2">
            <a:extLst>
              <a:ext uri="{FF2B5EF4-FFF2-40B4-BE49-F238E27FC236}">
                <a16:creationId xmlns:a16="http://schemas.microsoft.com/office/drawing/2014/main" id="{2925D601-741C-9360-0ABC-012AAADB2592}"/>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602144E-2F19-ED10-CE5C-4188A556E3A2}"/>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352845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3C4F2C1-2EDF-2339-60EB-4FA5E5C9F5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2EA33-9AF5-C687-5576-2C1A7DAE48C7}"/>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64BB9663-676E-4FCB-0DC6-174449B28E68}"/>
              </a:ext>
            </a:extLst>
          </p:cNvPr>
          <p:cNvSpPr>
            <a:spLocks noGrp="1"/>
          </p:cNvSpPr>
          <p:nvPr>
            <p:ph type="subTitle" idx="1"/>
          </p:nvPr>
        </p:nvSpPr>
        <p:spPr>
          <a:xfrm>
            <a:off x="-1" y="-1"/>
            <a:ext cx="11185452" cy="6835139"/>
          </a:xfrm>
        </p:spPr>
        <p:txBody>
          <a:bodyPr>
            <a:noAutofit/>
          </a:bodyPr>
          <a:lstStyle/>
          <a:p>
            <a:pPr algn="l"/>
            <a:r>
              <a:rPr lang="en-US" sz="2200" dirty="0">
                <a:solidFill>
                  <a:schemeClr val="bg1"/>
                </a:solidFill>
                <a:latin typeface="Goudy Old Style" panose="02020502050305020303" pitchFamily="18" charset="77"/>
              </a:rPr>
              <a:t>"But, lad," said Trumpkin, "these swords are sharp." "I know," said Edmund. "But I'll never get anywhere near you and you'll be quite clever enough to disarm me without doing me any damage." "It's a dangerous game," said Trumpkin. "But since you make such a point of it, I'll try a pass or two.”…And then, so quickly that no one could quite see how it happened, Edmund flashed his sword round with a peculiar twist, the Dwarf's sword flew out of his grip, and Trumpkin was wringing his empty hand as you do after a "sting" from a cricket-bat. "Not hurt, I hope, my dear little friend?" said Edmund, panting a little and returning his own sword to its sheath. "I see the point," said Trumpkin drily.[Trumpkin explains about his wound and Lucy offers to heal it.] "Oh, poor Trumpkin," said Lucy. "How horrid." Then she carefully dripped on to it one single drop of the cordial from her flask. "Hullo. Eh? What have you done?" said Trumpkin. But however he turned his head and squinted and whisked his beard to and </a:t>
            </a:r>
            <a:r>
              <a:rPr lang="en-US" sz="2200" dirty="0" err="1">
                <a:solidFill>
                  <a:schemeClr val="bg1"/>
                </a:solidFill>
                <a:latin typeface="Goudy Old Style" panose="02020502050305020303" pitchFamily="18" charset="77"/>
              </a:rPr>
              <a:t>fro</a:t>
            </a:r>
            <a:r>
              <a:rPr lang="en-US" sz="2200" dirty="0">
                <a:solidFill>
                  <a:schemeClr val="bg1"/>
                </a:solidFill>
                <a:latin typeface="Goudy Old Style" panose="02020502050305020303" pitchFamily="18" charset="77"/>
              </a:rPr>
              <a:t>, he couldn't quite see his own shoulder. Then he felt it as well as he could, getting his arms and fingers into very difficult positions as you  do when you're trying to scratch a place that is just out of reach. Then he swung his arm and raised it and tried the muscles, and finally jumped to his feet crying, "Giants and junipers! It's cured! It's as good as new." After that he burst into a great laugh and said, "Well, I've made as big a fool of myself as ever a Dwarf did. No offence, I hope? My humble duty to your Majesties all -humble duty. And thanks for my life, my cure, my breakfast — and my lesson." The children all said it was quite all right and not to mention it. "And now," said Peter, "if you've really decided to believe in us—" "I have," said the Dwarf. "It's quite clear what we have to do. We must join King Caspian at once."</a:t>
            </a:r>
          </a:p>
          <a:p>
            <a:pPr algn="l"/>
            <a:endParaRPr lang="en-US" sz="2200" b="1" dirty="0">
              <a:solidFill>
                <a:schemeClr val="bg1"/>
              </a:solidFill>
              <a:latin typeface="Goudy Old Style" panose="02020502050305020303" pitchFamily="18" charset="77"/>
            </a:endParaRPr>
          </a:p>
          <a:p>
            <a:pPr algn="l"/>
            <a:endParaRPr lang="en-US" sz="2200" b="1" dirty="0">
              <a:solidFill>
                <a:schemeClr val="bg1"/>
              </a:solidFill>
              <a:latin typeface="Goudy Old Style" panose="02020502050305020303" pitchFamily="18" charset="77"/>
            </a:endParaRPr>
          </a:p>
          <a:p>
            <a:pPr algn="l"/>
            <a:endParaRPr lang="en-US" sz="2200" b="1" dirty="0">
              <a:solidFill>
                <a:schemeClr val="bg1"/>
              </a:solidFill>
              <a:latin typeface="Goudy Old Style" panose="02020502050305020303" pitchFamily="18" charset="77"/>
            </a:endParaRPr>
          </a:p>
          <a:p>
            <a:pPr algn="l"/>
            <a:endParaRPr lang="en-US" sz="2200" b="1" dirty="0">
              <a:solidFill>
                <a:schemeClr val="bg1"/>
              </a:solidFill>
              <a:latin typeface="Goudy Old Style" panose="02020502050305020303" pitchFamily="18" charset="77"/>
            </a:endParaRPr>
          </a:p>
          <a:p>
            <a:pPr algn="l"/>
            <a:endParaRPr lang="en-US" sz="2200" b="1" dirty="0">
              <a:solidFill>
                <a:schemeClr val="bg1"/>
              </a:solidFill>
              <a:latin typeface="Goudy Old Style" panose="02020502050305020303" pitchFamily="18" charset="77"/>
            </a:endParaRPr>
          </a:p>
          <a:p>
            <a:pPr algn="l"/>
            <a:endParaRPr lang="en-US" sz="2200" b="1" dirty="0">
              <a:solidFill>
                <a:schemeClr val="bg1"/>
              </a:solidFill>
              <a:latin typeface="Goudy Old Style" panose="02020502050305020303" pitchFamily="18" charset="77"/>
            </a:endParaRPr>
          </a:p>
          <a:p>
            <a:pPr algn="l"/>
            <a:r>
              <a:rPr lang="en-US" sz="2200" b="1" dirty="0">
                <a:solidFill>
                  <a:schemeClr val="bg1"/>
                </a:solidFill>
                <a:latin typeface="Goudy Old Style" panose="02020502050305020303" pitchFamily="18" charset="77"/>
              </a:rPr>
              <a:t>They depart to join Caspian, going by boat and remembering their grand voyages of old</a:t>
            </a:r>
          </a:p>
        </p:txBody>
      </p:sp>
      <p:sp>
        <p:nvSpPr>
          <p:cNvPr id="6" name="Rectangle 2">
            <a:extLst>
              <a:ext uri="{FF2B5EF4-FFF2-40B4-BE49-F238E27FC236}">
                <a16:creationId xmlns:a16="http://schemas.microsoft.com/office/drawing/2014/main" id="{DA89C4DD-DA3C-F425-EE74-88F4F63704B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3DDF15F4-111A-03D6-4781-5965B1DF0A7F}"/>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64257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C02B3C5-B270-10BA-F914-3E5AE100C8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9E6A0F-6E98-2EFE-6A09-B31E1EE3CA7E}"/>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08218F58-6BB3-6E6F-97C8-7562FD76C743}"/>
              </a:ext>
            </a:extLst>
          </p:cNvPr>
          <p:cNvSpPr>
            <a:spLocks noGrp="1"/>
          </p:cNvSpPr>
          <p:nvPr>
            <p:ph type="subTitle" idx="1"/>
          </p:nvPr>
        </p:nvSpPr>
        <p:spPr>
          <a:xfrm>
            <a:off x="-1" y="-1"/>
            <a:ext cx="11185452" cy="6835139"/>
          </a:xfrm>
        </p:spPr>
        <p:txBody>
          <a:bodyPr>
            <a:normAutofit/>
          </a:bodyPr>
          <a:lstStyle/>
          <a:p>
            <a:pPr algn="l"/>
            <a:r>
              <a:rPr lang="en-US" sz="2200" b="1" dirty="0">
                <a:solidFill>
                  <a:schemeClr val="bg1"/>
                </a:solidFill>
                <a:latin typeface="Goudy Old Style" panose="02020502050305020303" pitchFamily="18" charset="77"/>
              </a:rPr>
              <a:t>They depart to join Caspian, going by boat and remembering their grand voyages of old.</a:t>
            </a:r>
          </a:p>
          <a:p>
            <a:pPr algn="l"/>
            <a:r>
              <a:rPr lang="en-US" sz="2200" dirty="0">
                <a:solidFill>
                  <a:schemeClr val="bg1"/>
                </a:solidFill>
                <a:latin typeface="Goudy Old Style" panose="02020502050305020303" pitchFamily="18" charset="77"/>
              </a:rPr>
              <a:t>“[They} went down to the boat. The children were sorry to leave </a:t>
            </a:r>
            <a:r>
              <a:rPr lang="en-US" sz="2200" dirty="0" err="1">
                <a:solidFill>
                  <a:schemeClr val="bg1"/>
                </a:solidFill>
                <a:latin typeface="Goudy Old Style" panose="02020502050305020303" pitchFamily="18" charset="77"/>
              </a:rPr>
              <a:t>Cair</a:t>
            </a:r>
            <a:r>
              <a:rPr lang="en-US" sz="2200" dirty="0">
                <a:solidFill>
                  <a:schemeClr val="bg1"/>
                </a:solidFill>
                <a:latin typeface="Goudy Old Style" panose="02020502050305020303" pitchFamily="18" charset="77"/>
              </a:rPr>
              <a:t> Paravel, which, even in ruins, had begun to feel like home again. "The D.L.F. had better steer," said Peter, "and Ed and I will take an oar each. Half a moment, though. We'd better take off our mail: we're going to be pretty warm before we're done. The girls had better be in the bows and shout directions to the D.L.F. because he doesn't know the way. You'd better get us a fair way out to sea till we've passed the island." And soon the green, wooded coast of the island was falling away behind them, and its little bays and headlands were beginning to look flatter, and the boat was rising and falling in the gentle swell.  The sea began to grow bigger around them and, in the distance, bluer, but close round the boat it was green and bubbly. Everything smelled salt and there was no noise except the swishing of water and the clop-clop of water against the sides and the splash of the oars and the jolting noise of the rowlocks. The sun grew hot. It was delightful for Lucy and Susan in the bows, bending over the edge and trying to get their hands in the sea which they could never quite reach. The bottom, mostly pure, pale sand but with occasional patches of purple seaweed, could be seen beneath them. "It's like old times," said Lucy. "Do you remember our voyage to </a:t>
            </a:r>
            <a:r>
              <a:rPr lang="en-US" sz="2200" dirty="0" err="1">
                <a:solidFill>
                  <a:schemeClr val="bg1"/>
                </a:solidFill>
                <a:latin typeface="Goudy Old Style" panose="02020502050305020303" pitchFamily="18" charset="77"/>
              </a:rPr>
              <a:t>Terebinthia</a:t>
            </a:r>
            <a:r>
              <a:rPr lang="en-US" sz="2200" dirty="0">
                <a:solidFill>
                  <a:schemeClr val="bg1"/>
                </a:solidFill>
                <a:latin typeface="Goudy Old Style" panose="02020502050305020303" pitchFamily="18" charset="77"/>
              </a:rPr>
              <a:t> — and </a:t>
            </a:r>
            <a:r>
              <a:rPr lang="en-US" sz="2200" dirty="0" err="1">
                <a:solidFill>
                  <a:schemeClr val="bg1"/>
                </a:solidFill>
                <a:latin typeface="Goudy Old Style" panose="02020502050305020303" pitchFamily="18" charset="77"/>
              </a:rPr>
              <a:t>Galma</a:t>
            </a:r>
            <a:r>
              <a:rPr lang="en-US" sz="2200" dirty="0">
                <a:solidFill>
                  <a:schemeClr val="bg1"/>
                </a:solidFill>
                <a:latin typeface="Goudy Old Style" panose="02020502050305020303" pitchFamily="18" charset="77"/>
              </a:rPr>
              <a:t> — and Seven Isles — and the Lone Islands?" "Yes," said Susan, "and our great ship the </a:t>
            </a:r>
            <a:r>
              <a:rPr lang="en-US" sz="2200" i="1" dirty="0" err="1">
                <a:solidFill>
                  <a:schemeClr val="bg1"/>
                </a:solidFill>
                <a:latin typeface="Goudy Old Style" panose="02020502050305020303" pitchFamily="18" charset="77"/>
              </a:rPr>
              <a:t>Splendour</a:t>
            </a:r>
            <a:r>
              <a:rPr lang="en-US" sz="2200" i="1" dirty="0">
                <a:solidFill>
                  <a:schemeClr val="bg1"/>
                </a:solidFill>
                <a:latin typeface="Goudy Old Style" panose="02020502050305020303" pitchFamily="18" charset="77"/>
              </a:rPr>
              <a:t> Hyaline</a:t>
            </a:r>
            <a:r>
              <a:rPr lang="en-US" sz="2200" dirty="0">
                <a:solidFill>
                  <a:schemeClr val="bg1"/>
                </a:solidFill>
                <a:latin typeface="Goudy Old Style" panose="02020502050305020303" pitchFamily="18" charset="77"/>
              </a:rPr>
              <a:t>, with the swan's head at her prow and the carved swan's wings coming back almost to her waist?" "And the silken sails, and the great stern lanterns?" "And the feasts on the poop and the musicians." "Do you remember when we had the musicians up in the rigging playing flutes so that it sounded like music out of the sky?"</a:t>
            </a:r>
          </a:p>
        </p:txBody>
      </p:sp>
      <p:sp>
        <p:nvSpPr>
          <p:cNvPr id="6" name="Rectangle 2">
            <a:extLst>
              <a:ext uri="{FF2B5EF4-FFF2-40B4-BE49-F238E27FC236}">
                <a16:creationId xmlns:a16="http://schemas.microsoft.com/office/drawing/2014/main" id="{4B540743-8181-266F-478D-4E4D83F90A91}"/>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44B79FED-0B4F-66CC-2FBC-22EAA8EFA7C8}"/>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311852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A203F43-7688-1318-6B5B-6E87946DE1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A4BE3-52E7-F802-C1DC-A856F5F182E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A92475CE-3785-1030-7F06-2C2B01BA3487}"/>
              </a:ext>
            </a:extLst>
          </p:cNvPr>
          <p:cNvSpPr>
            <a:spLocks noGrp="1"/>
          </p:cNvSpPr>
          <p:nvPr>
            <p:ph type="subTitle" idx="1"/>
          </p:nvPr>
        </p:nvSpPr>
        <p:spPr>
          <a:xfrm>
            <a:off x="-1" y="-1"/>
            <a:ext cx="11152683" cy="6835139"/>
          </a:xfrm>
        </p:spPr>
        <p:txBody>
          <a:bodyPr>
            <a:normAutofit/>
          </a:bodyPr>
          <a:lstStyle/>
          <a:p>
            <a:pPr algn="l"/>
            <a:r>
              <a:rPr lang="en-US" sz="2200" b="1" dirty="0">
                <a:solidFill>
                  <a:schemeClr val="bg1"/>
                </a:solidFill>
                <a:latin typeface="Goudy Old Style" panose="02020502050305020303" pitchFamily="18" charset="77"/>
              </a:rPr>
              <a:t>THEMES</a:t>
            </a:r>
          </a:p>
          <a:p>
            <a:pPr algn="l"/>
            <a:r>
              <a:rPr lang="en-US" sz="2200" b="1" dirty="0">
                <a:solidFill>
                  <a:schemeClr val="bg1"/>
                </a:solidFill>
                <a:latin typeface="Goudy Old Style" panose="02020502050305020303" pitchFamily="18" charset="77"/>
              </a:rPr>
              <a:t>The work of God’s Kingdom is perfect in timing and can bring disparate stories together in miraculous ways.</a:t>
            </a:r>
          </a:p>
          <a:p>
            <a:pPr algn="l"/>
            <a:r>
              <a:rPr lang="en-US" sz="2200" b="1" dirty="0">
                <a:solidFill>
                  <a:schemeClr val="bg1"/>
                </a:solidFill>
                <a:latin typeface="Goudy Old Style" panose="02020502050305020303" pitchFamily="18" charset="77"/>
              </a:rPr>
              <a:t>Prayer may be answered in unexpected ways, and help may come in ways we do not expect and do not at first recognize.</a:t>
            </a:r>
          </a:p>
          <a:p>
            <a:pPr algn="l"/>
            <a:r>
              <a:rPr lang="en-US" sz="2200" b="1" dirty="0">
                <a:solidFill>
                  <a:schemeClr val="bg1"/>
                </a:solidFill>
                <a:latin typeface="Goudy Old Style" panose="02020502050305020303" pitchFamily="18" charset="77"/>
              </a:rPr>
              <a:t>When you are in the wrong, it is best to admit it, apologize, and seek reconciliation.</a:t>
            </a:r>
          </a:p>
          <a:p>
            <a:pPr algn="l"/>
            <a:r>
              <a:rPr lang="en-US" sz="2200" b="1" dirty="0">
                <a:solidFill>
                  <a:schemeClr val="bg1"/>
                </a:solidFill>
                <a:latin typeface="Goudy Old Style" panose="02020502050305020303" pitchFamily="18" charset="77"/>
              </a:rPr>
              <a:t>Remembering can bring a poignant Joy and build fellowship.</a:t>
            </a:r>
          </a:p>
        </p:txBody>
      </p:sp>
      <p:sp>
        <p:nvSpPr>
          <p:cNvPr id="6" name="Rectangle 2">
            <a:extLst>
              <a:ext uri="{FF2B5EF4-FFF2-40B4-BE49-F238E27FC236}">
                <a16:creationId xmlns:a16="http://schemas.microsoft.com/office/drawing/2014/main" id="{7D905B9B-3D8D-8964-4153-826D94E8724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E6C70B4-62AC-ABBC-0D92-9F7CBC6CC124}"/>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568139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BA5F91D-CBF0-1F6F-8B44-8A1C362E0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2E8882-3618-BFA2-D491-F63F6D394590}"/>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D8B8B17-BC38-50BA-4EFD-561818C8CDBE}"/>
              </a:ext>
            </a:extLst>
          </p:cNvPr>
          <p:cNvSpPr>
            <a:spLocks noGrp="1"/>
          </p:cNvSpPr>
          <p:nvPr>
            <p:ph type="subTitle" idx="1"/>
          </p:nvPr>
        </p:nvSpPr>
        <p:spPr>
          <a:xfrm>
            <a:off x="-1" y="-1"/>
            <a:ext cx="11152683" cy="6835139"/>
          </a:xfrm>
        </p:spPr>
        <p:txBody>
          <a:bodyPr>
            <a:noAutofit/>
          </a:bodyPr>
          <a:lstStyle/>
          <a:p>
            <a:pPr algn="l"/>
            <a:r>
              <a:rPr lang="en-US" sz="2200" b="1" dirty="0">
                <a:solidFill>
                  <a:schemeClr val="bg1"/>
                </a:solidFill>
                <a:latin typeface="Goudy Old Style" panose="02020502050305020303" pitchFamily="18" charset="77"/>
              </a:rPr>
              <a:t>The work of God’s Kingdom is perfect in timing and can bring disparate stories together miraculously.</a:t>
            </a:r>
          </a:p>
          <a:p>
            <a:pPr algn="l"/>
            <a:r>
              <a:rPr lang="en-US" sz="2200" dirty="0">
                <a:solidFill>
                  <a:schemeClr val="bg1"/>
                </a:solidFill>
                <a:latin typeface="Goudy Old Style" panose="02020502050305020303" pitchFamily="18" charset="77"/>
              </a:rPr>
              <a:t>“There came a sound that I'd never heard the like of in my born days. Eh, I won't forget that. The whole air was full of it, loud as thunder but far longer, cool and sweet as music over water, but strong enough to shake the woods. And I said to myself, `If that's not the Horn, call me a rabbit.' And a moment later I wondered why he hadn't blown it sooner—" "What time was it?" asked Edmund. "Between nine and ten of the clock," said Trumpkin. "Just when we were at the railway station!" said all the children, and looked at one another with shining eyes. "Great Scott!" said Peter. "So it was the horn — your own horn, Su — that dragged us all off that seat on the platform yesterday morning! I can hardly believe it; yet it all fits in." "I don't know why you shouldn't believe it," said Lucy, "if you believe in magic at all. Aren't there lots of stories about magic forcing people out of one place — out of one world — into another? …We had to come, just like that.” "But we want to be here, don't we," said Lucy, "if Aslan wants us</a:t>
            </a:r>
            <a:r>
              <a:rPr lang="en-US" sz="2200" i="1" dirty="0">
                <a:solidFill>
                  <a:schemeClr val="bg1"/>
                </a:solidFill>
                <a:latin typeface="Goudy Old Style" panose="02020502050305020303" pitchFamily="18" charset="77"/>
              </a:rPr>
              <a:t>?"                                                                 </a:t>
            </a:r>
            <a:r>
              <a:rPr lang="en-US" sz="2200" b="0" i="1" dirty="0">
                <a:solidFill>
                  <a:schemeClr val="bg1"/>
                </a:solidFill>
                <a:effectLst/>
                <a:latin typeface="Goudy Old Style" panose="02020502050305020303" pitchFamily="18" charset="77"/>
              </a:rPr>
              <a:t>At the right time, I, the Lord, will make it happen. </a:t>
            </a:r>
            <a:r>
              <a:rPr lang="en-US" sz="1600" b="0" dirty="0">
                <a:solidFill>
                  <a:schemeClr val="bg1"/>
                </a:solidFill>
                <a:effectLst/>
                <a:latin typeface="Goudy Old Style" panose="02020502050305020303" pitchFamily="18" charset="77"/>
              </a:rPr>
              <a:t>Is. </a:t>
            </a:r>
            <a:r>
              <a:rPr lang="en-US" sz="1600" dirty="0">
                <a:solidFill>
                  <a:schemeClr val="bg1"/>
                </a:solidFill>
                <a:latin typeface="Goudy Old Style" panose="02020502050305020303" pitchFamily="18" charset="77"/>
              </a:rPr>
              <a:t>60:22</a:t>
            </a:r>
            <a:r>
              <a:rPr lang="en-US" sz="2200" i="1" dirty="0">
                <a:solidFill>
                  <a:schemeClr val="bg1"/>
                </a:solidFill>
                <a:latin typeface="Goudy Old Style" panose="02020502050305020303" pitchFamily="18" charset="77"/>
              </a:rPr>
              <a:t> </a:t>
            </a:r>
            <a:r>
              <a:rPr lang="en-US" sz="2200" b="0" i="1" dirty="0">
                <a:solidFill>
                  <a:schemeClr val="bg1"/>
                </a:solidFill>
                <a:effectLst/>
                <a:latin typeface="Goudy Old Style" panose="02020502050305020303" pitchFamily="18" charset="77"/>
              </a:rPr>
              <a:t>But when the fullness of time had come, God sent forth his Son... to redeem those who were under the law, so that we might receive adoption as sons </a:t>
            </a:r>
            <a:r>
              <a:rPr lang="en-US" sz="1600" b="0" dirty="0">
                <a:solidFill>
                  <a:schemeClr val="bg1"/>
                </a:solidFill>
                <a:effectLst/>
                <a:latin typeface="Goudy Old Style" panose="02020502050305020303" pitchFamily="18" charset="77"/>
              </a:rPr>
              <a:t>Gal. 4:4-5 </a:t>
            </a:r>
            <a:r>
              <a:rPr lang="en-US" sz="2200" b="0" i="1" dirty="0">
                <a:solidFill>
                  <a:schemeClr val="bg1"/>
                </a:solidFill>
                <a:effectLst/>
                <a:latin typeface="Goudy Old Style" panose="02020502050305020303" pitchFamily="18" charset="77"/>
              </a:rPr>
              <a:t>The Lord is good to those who wait for him, to the soul who seeks him. It is good that one should wait quietly for the salvation of the Lord. </a:t>
            </a:r>
            <a:r>
              <a:rPr lang="en-US" sz="1600" b="0" dirty="0">
                <a:solidFill>
                  <a:schemeClr val="bg1"/>
                </a:solidFill>
                <a:effectLst/>
                <a:latin typeface="Goudy Old Style" panose="02020502050305020303" pitchFamily="18" charset="77"/>
              </a:rPr>
              <a:t>Lamentations 3:25-26 </a:t>
            </a:r>
            <a:r>
              <a:rPr lang="en-US" sz="2200" b="0" i="1" dirty="0">
                <a:solidFill>
                  <a:schemeClr val="bg1"/>
                </a:solidFill>
                <a:effectLst/>
                <a:latin typeface="Goudy Old Style" panose="02020502050305020303" pitchFamily="18" charset="77"/>
              </a:rPr>
              <a:t>And Peter went down to the men and said, “I am the one you are looking for. What is the reason for your coming?” And they said, “Cornelius, a centurion, an upright and God-fearing man, who is well spoken of by the whole Jewish nation, was directed by a holy angel to send for you to come to his house and to hear what you have to say.” So he invited them in to be his guests. </a:t>
            </a:r>
            <a:r>
              <a:rPr lang="en-US" sz="1600" b="0" dirty="0">
                <a:solidFill>
                  <a:schemeClr val="bg1"/>
                </a:solidFill>
                <a:effectLst/>
                <a:latin typeface="Goudy Old Style" panose="02020502050305020303" pitchFamily="18" charset="77"/>
              </a:rPr>
              <a:t>Acts 10:21-23</a:t>
            </a:r>
            <a:r>
              <a:rPr lang="en-US" sz="1600" b="1" baseline="30000" dirty="0">
                <a:solidFill>
                  <a:schemeClr val="bg1"/>
                </a:solidFill>
                <a:effectLst/>
                <a:latin typeface="Goudy Old Style" panose="02020502050305020303" pitchFamily="18" charset="77"/>
              </a:rPr>
              <a:t> </a:t>
            </a:r>
            <a:r>
              <a:rPr lang="en-US" sz="2200" b="0" i="1" dirty="0">
                <a:solidFill>
                  <a:schemeClr val="bg1"/>
                </a:solidFill>
                <a:effectLst/>
                <a:latin typeface="Goudy Old Style" panose="02020502050305020303" pitchFamily="18" charset="77"/>
              </a:rPr>
              <a:t>Now there was a disciple at Damascus named Ananias. The Lord said to him in a vision, “Ananias.” And he said, “Here I am, Lord.” And the Lord said to him, “Rise and go to the street called Straight, and at the house</a:t>
            </a:r>
            <a:endParaRPr lang="en-US" sz="2200" i="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C7DD5193-8603-413D-B07D-A4475C9DFB99}"/>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211973A-CBDE-0B40-394E-6F9BB02E886C}"/>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73117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16BFEF1-9409-D7DD-9DFC-D20BCC19F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9C760-81BD-6430-E407-FA6198193F4F}"/>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D2F7B6BC-40CE-10F8-34E3-75D82C1AF23F}"/>
              </a:ext>
            </a:extLst>
          </p:cNvPr>
          <p:cNvSpPr>
            <a:spLocks noGrp="1"/>
          </p:cNvSpPr>
          <p:nvPr>
            <p:ph type="subTitle" idx="1"/>
          </p:nvPr>
        </p:nvSpPr>
        <p:spPr>
          <a:xfrm>
            <a:off x="-1" y="-1"/>
            <a:ext cx="11152683" cy="6835139"/>
          </a:xfrm>
        </p:spPr>
        <p:txBody>
          <a:bodyPr>
            <a:noAutofit/>
          </a:bodyPr>
          <a:lstStyle/>
          <a:p>
            <a:pPr algn="l"/>
            <a:r>
              <a:rPr lang="en-US" sz="2200" b="0" i="1" dirty="0">
                <a:solidFill>
                  <a:schemeClr val="bg1"/>
                </a:solidFill>
                <a:effectLst/>
                <a:latin typeface="Goudy Old Style" panose="02020502050305020303" pitchFamily="18" charset="77"/>
              </a:rPr>
              <a:t>of Judas look for a man of Tarsus named Saul, for behold, he is praying, and he has seen in a vision a man named Ananias come in and lay his hands on him so that he might regain his sight.” But Ananias answered, “Lord, I have heard from many about this man, how much evil he has done to your saints at Jerusalem. And here he has authority from the chief priests to bind all who call on your name.” But the Lord said to him, “Go, for he is a chosen instrument of mine to carry my name before the Gentiles and kings and the children of Israel. </a:t>
            </a:r>
            <a:r>
              <a:rPr lang="en-US" sz="1600" b="0" dirty="0">
                <a:solidFill>
                  <a:schemeClr val="bg1"/>
                </a:solidFill>
                <a:effectLst/>
                <a:latin typeface="Goudy Old Style" panose="02020502050305020303" pitchFamily="18" charset="77"/>
              </a:rPr>
              <a:t>Acts 9:10-15</a:t>
            </a:r>
            <a:endParaRPr lang="en-US" sz="16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08F89D07-95A6-1F98-C9A1-2F8398D47BE6}"/>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45CFD0AA-2892-DF1D-B82D-D681E324EB14}"/>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414489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4D3E359-6CF1-2BF6-1E5A-7E1952352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922A7-9616-0ABC-6120-ECCC96707680}"/>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BC3C226-26E0-352D-23AB-7643552F7C0B}"/>
              </a:ext>
            </a:extLst>
          </p:cNvPr>
          <p:cNvSpPr>
            <a:spLocks noGrp="1"/>
          </p:cNvSpPr>
          <p:nvPr>
            <p:ph type="subTitle" idx="1"/>
          </p:nvPr>
        </p:nvSpPr>
        <p:spPr>
          <a:xfrm>
            <a:off x="-1" y="-1"/>
            <a:ext cx="11152683" cy="6835139"/>
          </a:xfrm>
        </p:spPr>
        <p:txBody>
          <a:bodyPr>
            <a:normAutofit lnSpcReduction="10000"/>
          </a:bodyPr>
          <a:lstStyle/>
          <a:p>
            <a:pPr algn="l"/>
            <a:r>
              <a:rPr lang="en-US" sz="2200" b="1" dirty="0">
                <a:solidFill>
                  <a:schemeClr val="bg1"/>
                </a:solidFill>
                <a:latin typeface="Goudy Old Style" panose="02020502050305020303" pitchFamily="18" charset="77"/>
              </a:rPr>
              <a:t>Prayer may be answered in unexpected ways, and help may come in ways we do not expect and do not at first recognize.</a:t>
            </a:r>
          </a:p>
          <a:p>
            <a:pPr algn="l"/>
            <a:r>
              <a:rPr lang="en-US" sz="2200" dirty="0">
                <a:solidFill>
                  <a:schemeClr val="bg1"/>
                </a:solidFill>
                <a:latin typeface="Goudy Old Style" panose="02020502050305020303" pitchFamily="18" charset="77"/>
              </a:rPr>
              <a:t>"Meanwhile," said the Dwarf, "what are we to do? I suppose I'd better go back to King Caspian and tell him no help has come." "No help?" said Susan. "But it has worked. And here we are." "Um — um — yes, to be sure. I see that," said the Dwarf, whose pipe seemed to be blocked (at any rate he made himself very busy cleaning it). "But— well — I mean —" "But don't you yet see who we are?" shouted Lucy. "You are stupid." "I suppose you are the four children out of the old stories," said Trumpkin. "And I'm very glad to meet you of course. And it's very interesting, no doubt. But — no offence?'— and he hesitated again. "Do get on and say whatever you're going to say," said Edmund. "Well, then — no offence," said Trumpkin. "But, you know, the King and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 and Doctor Cornelius were expecting — well, if you see what I mean, help. To put it in another way, I think they'd been imagining you as great warriors. As it is — we're awfully fond of children and all that, but just at the moment, in the middle of a war but I'm sure you understand." "You mean you think we're no good," said Edmund, getting red in the face.”</a:t>
            </a:r>
            <a:r>
              <a:rPr lang="en-US" sz="1600" b="0" i="0" dirty="0">
                <a:solidFill>
                  <a:srgbClr val="0A0A0A"/>
                </a:solidFill>
                <a:effectLst/>
                <a:latin typeface="Google Sans"/>
              </a:rPr>
              <a:t> </a:t>
            </a:r>
          </a:p>
          <a:p>
            <a:pPr algn="l"/>
            <a:r>
              <a:rPr lang="en-US" sz="2200" b="0" i="1" dirty="0">
                <a:solidFill>
                  <a:schemeClr val="bg1"/>
                </a:solidFill>
                <a:effectLst/>
                <a:latin typeface="Goudy Old Style" panose="02020502050305020303" pitchFamily="18" charset="77"/>
              </a:rPr>
              <a:t>For my thoughts are not your thoughts, neither are your ways my ways, declares the LORD. For as the heavens are higher than the earth, so are my ways higher than your ways and my thoughts than your thoughts </a:t>
            </a:r>
            <a:r>
              <a:rPr lang="en-US" sz="1600" b="0" dirty="0">
                <a:solidFill>
                  <a:schemeClr val="bg1"/>
                </a:solidFill>
                <a:effectLst/>
                <a:latin typeface="Goudy Old Style" panose="02020502050305020303" pitchFamily="18" charset="77"/>
              </a:rPr>
              <a:t>Is. 55:8-9</a:t>
            </a:r>
            <a:r>
              <a:rPr lang="en-US" sz="2200" i="1" dirty="0">
                <a:solidFill>
                  <a:schemeClr val="bg1"/>
                </a:solidFill>
                <a:latin typeface="Goudy Old Style" panose="02020502050305020303" pitchFamily="18" charset="77"/>
              </a:rPr>
              <a:t> </a:t>
            </a:r>
            <a:r>
              <a:rPr lang="en-US" sz="2200" b="0" i="1" dirty="0">
                <a:solidFill>
                  <a:schemeClr val="bg1"/>
                </a:solidFill>
                <a:effectLst/>
                <a:latin typeface="Goudy Old Style" panose="02020502050305020303" pitchFamily="18" charset="77"/>
              </a:rPr>
              <a:t>When they came, he looked on Eliab and thought, “Surely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's anointed is before him.” </a:t>
            </a:r>
            <a:r>
              <a:rPr lang="en-US" sz="2200" b="1" i="1" baseline="30000" dirty="0">
                <a:solidFill>
                  <a:schemeClr val="bg1"/>
                </a:solidFill>
                <a:effectLst/>
                <a:latin typeface="Goudy Old Style" panose="02020502050305020303" pitchFamily="18" charset="77"/>
              </a:rPr>
              <a:t>7 </a:t>
            </a:r>
            <a:r>
              <a:rPr lang="en-US" sz="2200" b="0" i="1" dirty="0">
                <a:solidFill>
                  <a:schemeClr val="bg1"/>
                </a:solidFill>
                <a:effectLst/>
                <a:latin typeface="Goudy Old Style" panose="02020502050305020303" pitchFamily="18" charset="77"/>
              </a:rPr>
              <a:t>But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said to Samuel, “Do not look on his appearance or on the height of his stature, because I have rejected him. For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sees not as man sees: man looks on the outward appearance, but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looks on the heart.” </a:t>
            </a:r>
            <a:r>
              <a:rPr lang="en-US" sz="1600" b="0" dirty="0">
                <a:solidFill>
                  <a:schemeClr val="bg1"/>
                </a:solidFill>
                <a:effectLst/>
                <a:latin typeface="Goudy Old Style" panose="02020502050305020303" pitchFamily="18" charset="77"/>
              </a:rPr>
              <a:t>I Sam. 16:6-7 </a:t>
            </a:r>
            <a:r>
              <a:rPr lang="en-US" sz="2200" b="0" i="1" dirty="0">
                <a:solidFill>
                  <a:schemeClr val="bg1"/>
                </a:solidFill>
                <a:effectLst/>
                <a:latin typeface="Goudy Old Style" panose="02020502050305020303" pitchFamily="18" charset="77"/>
              </a:rPr>
              <a:t>Call to me and I will answer you, and will show you great and mighty things, which you do not know. </a:t>
            </a:r>
            <a:r>
              <a:rPr lang="en-US" sz="1600" b="0" dirty="0">
                <a:solidFill>
                  <a:schemeClr val="bg1"/>
                </a:solidFill>
                <a:effectLst/>
                <a:latin typeface="Goudy Old Style" panose="02020502050305020303" pitchFamily="18" charset="77"/>
              </a:rPr>
              <a:t>Jer. 33:3 </a:t>
            </a:r>
            <a:r>
              <a:rPr lang="en-US" sz="2200" b="0" i="1" dirty="0">
                <a:solidFill>
                  <a:schemeClr val="bg1"/>
                </a:solidFill>
                <a:effectLst/>
                <a:latin typeface="Goudy Old Style" panose="02020502050305020303" pitchFamily="18" charset="77"/>
              </a:rPr>
              <a:t>You ask and do not receive, because you ask wrongly, to spend it on your passions</a:t>
            </a:r>
            <a:r>
              <a:rPr lang="en-US" sz="1600" b="0" dirty="0">
                <a:solidFill>
                  <a:schemeClr val="bg1"/>
                </a:solidFill>
                <a:effectLst/>
                <a:latin typeface="Goudy Old Style" panose="02020502050305020303" pitchFamily="18" charset="77"/>
              </a:rPr>
              <a:t>. James 4:3 </a:t>
            </a:r>
            <a:r>
              <a:rPr lang="en-US" sz="2200" b="0" i="1" dirty="0">
                <a:solidFill>
                  <a:schemeClr val="bg1"/>
                </a:solidFill>
                <a:effectLst/>
                <a:latin typeface="Goudy Old Style" panose="02020502050305020303" pitchFamily="18" charset="77"/>
              </a:rPr>
              <a:t>Unto you is born this day in the city of David a Savior, who is Christ the Lord. And this will be a sign for you: you will find a baby wrapped in swaddling cloths and lying in a manger.” </a:t>
            </a:r>
            <a:r>
              <a:rPr lang="en-US" sz="1600" b="0" dirty="0">
                <a:solidFill>
                  <a:schemeClr val="bg1"/>
                </a:solidFill>
                <a:effectLst/>
                <a:latin typeface="Goudy Old Style" panose="02020502050305020303" pitchFamily="18" charset="77"/>
              </a:rPr>
              <a:t>Lk. 2:11-12</a:t>
            </a:r>
            <a:endParaRPr lang="en-US" sz="16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402F8475-B0B5-7FF9-089C-BF15E182FCF4}"/>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36E08A52-C031-F840-E375-461EC1900422}"/>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306215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B22D9D5-46DA-CA39-F8A5-329FA4671B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123E8-C679-166A-2269-1EBC56DF0A77}"/>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32A5EA02-E1D6-3797-FD73-19AA23AB7D1F}"/>
              </a:ext>
            </a:extLst>
          </p:cNvPr>
          <p:cNvSpPr>
            <a:spLocks noGrp="1"/>
          </p:cNvSpPr>
          <p:nvPr>
            <p:ph type="subTitle" idx="1"/>
          </p:nvPr>
        </p:nvSpPr>
        <p:spPr>
          <a:xfrm>
            <a:off x="-1" y="-1"/>
            <a:ext cx="11152683" cy="6835139"/>
          </a:xfrm>
        </p:spPr>
        <p:txBody>
          <a:bodyPr>
            <a:normAutofit/>
          </a:bodyPr>
          <a:lstStyle/>
          <a:p>
            <a:pPr algn="l"/>
            <a:r>
              <a:rPr lang="en-US" sz="2200" b="1" dirty="0">
                <a:solidFill>
                  <a:schemeClr val="bg1"/>
                </a:solidFill>
                <a:latin typeface="Goudy Old Style" panose="02020502050305020303" pitchFamily="18" charset="77"/>
              </a:rPr>
              <a:t>When you are in the wrong, it is best to admit it, apologize, and seek reconciliation.</a:t>
            </a:r>
          </a:p>
          <a:p>
            <a:pPr algn="l"/>
            <a:r>
              <a:rPr lang="en-US" sz="2200" dirty="0">
                <a:solidFill>
                  <a:schemeClr val="bg1"/>
                </a:solidFill>
                <a:latin typeface="Goudy Old Style" panose="02020502050305020303" pitchFamily="18" charset="77"/>
              </a:rPr>
              <a:t>"It wasn't really any better than yours," said Susan to the Dwarf. "I think there was a tiny breath of wind as you shot." "No, there wasn't," said Trumpkin. "Don't tell me. I know when I am fairly beaten. I won't even say that the scar of my last wound catches me a bit when I get my arm well back —"Then he swung his arm and raised it and tried the muscles, and finally jumped to his feet crying, "Giants and junipers! It's cured! It's as good as new." After that he burst into a great laugh and said, "Well, I've made as big a fool of myself as ever a Dwarf did. No offence, I hope? My humble duty to your Majesties all -humble duty. And thanks for my life, my cure, my breakfast — and my lesson." The children all said it was quite all right and not to mention it. "And now," said Peter, "if you've really decided to believe in us—" "I have," said the Dwarf.” </a:t>
            </a:r>
          </a:p>
          <a:p>
            <a:pPr algn="l"/>
            <a:r>
              <a:rPr lang="en-US" sz="2200" b="0" i="1" dirty="0">
                <a:solidFill>
                  <a:schemeClr val="bg1"/>
                </a:solidFill>
                <a:effectLst/>
                <a:latin typeface="Goudy Old Style" panose="02020502050305020303" pitchFamily="18" charset="77"/>
              </a:rPr>
              <a:t>When my soul was embittered, when I was pricked in heart, I was brutish and ignorant; I was like a beast toward you. </a:t>
            </a:r>
            <a:r>
              <a:rPr lang="en-US" sz="1600" b="0" dirty="0">
                <a:solidFill>
                  <a:schemeClr val="bg1"/>
                </a:solidFill>
                <a:effectLst/>
                <a:latin typeface="Goudy Old Style" panose="02020502050305020303" pitchFamily="18" charset="77"/>
              </a:rPr>
              <a:t>Ps. 73:21-22</a:t>
            </a:r>
            <a:r>
              <a:rPr lang="en-US" sz="1600" dirty="0">
                <a:solidFill>
                  <a:schemeClr val="bg1"/>
                </a:solidFill>
                <a:latin typeface="Goudy Old Style" panose="02020502050305020303" pitchFamily="18" charset="77"/>
              </a:rPr>
              <a:t> </a:t>
            </a:r>
            <a:r>
              <a:rPr lang="en-US" sz="2200" b="0" i="1" dirty="0">
                <a:solidFill>
                  <a:schemeClr val="bg1"/>
                </a:solidFill>
                <a:effectLst/>
                <a:latin typeface="Goudy Old Style" panose="02020502050305020303" pitchFamily="18" charset="77"/>
              </a:rPr>
              <a:t>Whoever conceals his transgressions will not prosper, but he who confesses and forsakes them will obtain mercy. </a:t>
            </a:r>
            <a:r>
              <a:rPr lang="en-US" sz="1600" b="0" dirty="0">
                <a:solidFill>
                  <a:schemeClr val="bg1"/>
                </a:solidFill>
                <a:effectLst/>
                <a:latin typeface="Goudy Old Style" panose="02020502050305020303" pitchFamily="18" charset="77"/>
              </a:rPr>
              <a:t>Prov. 28:13 </a:t>
            </a:r>
            <a:r>
              <a:rPr lang="en-US" sz="2200" b="0" i="1" dirty="0">
                <a:solidFill>
                  <a:schemeClr val="bg1"/>
                </a:solidFill>
                <a:effectLst/>
                <a:latin typeface="Goudy Old Style" panose="02020502050305020303" pitchFamily="18" charset="77"/>
              </a:rPr>
              <a:t>I acknowledged my sin to You, and my iniquity I did not hide; I said, 'I will confess my transgressions to the LORD'; and You forgave the guilt of my sin.</a:t>
            </a:r>
            <a:r>
              <a:rPr lang="en-US" sz="2200" i="1" dirty="0">
                <a:solidFill>
                  <a:schemeClr val="bg1"/>
                </a:solidFill>
                <a:latin typeface="Goudy Old Style" panose="02020502050305020303" pitchFamily="18" charset="77"/>
              </a:rPr>
              <a:t> </a:t>
            </a:r>
            <a:r>
              <a:rPr lang="en-US" sz="1600" dirty="0">
                <a:solidFill>
                  <a:schemeClr val="bg1"/>
                </a:solidFill>
                <a:latin typeface="Goudy Old Style" panose="02020502050305020303" pitchFamily="18" charset="77"/>
              </a:rPr>
              <a:t>Ps. 32:5 </a:t>
            </a:r>
            <a:r>
              <a:rPr lang="en-US" sz="2200" b="0" i="1" dirty="0">
                <a:solidFill>
                  <a:schemeClr val="bg1"/>
                </a:solidFill>
                <a:effectLst/>
                <a:latin typeface="Goudy Old Style" panose="02020502050305020303" pitchFamily="18" charset="77"/>
              </a:rPr>
              <a:t>Pride goes before destruction, and a haughty spirit before a fall</a:t>
            </a:r>
            <a:r>
              <a:rPr lang="en-US" sz="1600" b="0" dirty="0">
                <a:solidFill>
                  <a:schemeClr val="bg1"/>
                </a:solidFill>
                <a:effectLst/>
                <a:latin typeface="Goudy Old Style" panose="02020502050305020303" pitchFamily="18" charset="77"/>
              </a:rPr>
              <a:t>. </a:t>
            </a:r>
            <a:r>
              <a:rPr lang="en-US" sz="1600" dirty="0">
                <a:solidFill>
                  <a:schemeClr val="bg1"/>
                </a:solidFill>
                <a:latin typeface="Goudy Old Style" panose="02020502050305020303" pitchFamily="18" charset="77"/>
              </a:rPr>
              <a:t>Prov. 16:18 </a:t>
            </a:r>
            <a:r>
              <a:rPr lang="en-US" sz="2200" b="0" i="1" dirty="0">
                <a:solidFill>
                  <a:schemeClr val="bg1"/>
                </a:solidFill>
                <a:effectLst/>
                <a:latin typeface="Goudy Old Style" panose="02020502050305020303" pitchFamily="18" charset="77"/>
              </a:rPr>
              <a:t>So whoever knows the right thing to do and fails to do it, for him it is sin. </a:t>
            </a:r>
            <a:r>
              <a:rPr lang="en-US" sz="1600" dirty="0">
                <a:solidFill>
                  <a:schemeClr val="bg1"/>
                </a:solidFill>
                <a:latin typeface="Goudy Old Style" panose="02020502050305020303" pitchFamily="18" charset="77"/>
              </a:rPr>
              <a:t>James 4:7</a:t>
            </a:r>
          </a:p>
        </p:txBody>
      </p:sp>
      <p:sp>
        <p:nvSpPr>
          <p:cNvPr id="6" name="Rectangle 2">
            <a:extLst>
              <a:ext uri="{FF2B5EF4-FFF2-40B4-BE49-F238E27FC236}">
                <a16:creationId xmlns:a16="http://schemas.microsoft.com/office/drawing/2014/main" id="{EF9B901A-17D0-06BC-7BC3-9BE884E61D8F}"/>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44FF5419-BBB4-FA0E-D97B-1ACB11BCDA61}"/>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755466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71B70E-F9BD-4CDA-274C-D56C300A8A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93797-3B4E-751E-4AF0-D1A0715FE450}"/>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D754C097-1A2A-9CAD-D080-C5B2E940828C}"/>
              </a:ext>
            </a:extLst>
          </p:cNvPr>
          <p:cNvSpPr>
            <a:spLocks noGrp="1"/>
          </p:cNvSpPr>
          <p:nvPr>
            <p:ph type="subTitle" idx="1"/>
          </p:nvPr>
        </p:nvSpPr>
        <p:spPr>
          <a:xfrm>
            <a:off x="-1" y="-1"/>
            <a:ext cx="11152683" cy="6835139"/>
          </a:xfrm>
        </p:spPr>
        <p:txBody>
          <a:bodyPr>
            <a:normAutofit lnSpcReduction="10000"/>
          </a:bodyPr>
          <a:lstStyle/>
          <a:p>
            <a:pPr algn="l"/>
            <a:r>
              <a:rPr lang="en-US" sz="2200" b="1" dirty="0">
                <a:solidFill>
                  <a:schemeClr val="bg1"/>
                </a:solidFill>
                <a:latin typeface="Goudy Old Style" panose="02020502050305020303" pitchFamily="18" charset="77"/>
              </a:rPr>
              <a:t>Remembering can bring a poignant Joy and build fellowship.</a:t>
            </a:r>
          </a:p>
          <a:p>
            <a:pPr algn="l"/>
            <a:r>
              <a:rPr lang="en-US" sz="2200" dirty="0">
                <a:solidFill>
                  <a:schemeClr val="bg1"/>
                </a:solidFill>
                <a:latin typeface="Goudy Old Style" panose="02020502050305020303" pitchFamily="18" charset="77"/>
              </a:rPr>
              <a:t>“It was delightful for Lucy and Susan in the bows, bending over the edge and trying to get their hands in the sea which they could never quite reach. The bottom, mostly pure, pale sand but with occasional patches of purple seaweed, could be seen beneath them. "It's like old times," said Lucy. "Do you remember our voyage to </a:t>
            </a:r>
            <a:r>
              <a:rPr lang="en-US" sz="2200" dirty="0" err="1">
                <a:solidFill>
                  <a:schemeClr val="bg1"/>
                </a:solidFill>
                <a:latin typeface="Goudy Old Style" panose="02020502050305020303" pitchFamily="18" charset="77"/>
              </a:rPr>
              <a:t>Terebinthia</a:t>
            </a:r>
            <a:r>
              <a:rPr lang="en-US" sz="2200" dirty="0">
                <a:solidFill>
                  <a:schemeClr val="bg1"/>
                </a:solidFill>
                <a:latin typeface="Goudy Old Style" panose="02020502050305020303" pitchFamily="18" charset="77"/>
              </a:rPr>
              <a:t> — and </a:t>
            </a:r>
            <a:r>
              <a:rPr lang="en-US" sz="2200" dirty="0" err="1">
                <a:solidFill>
                  <a:schemeClr val="bg1"/>
                </a:solidFill>
                <a:latin typeface="Goudy Old Style" panose="02020502050305020303" pitchFamily="18" charset="77"/>
              </a:rPr>
              <a:t>Galma</a:t>
            </a:r>
            <a:r>
              <a:rPr lang="en-US" sz="2200" dirty="0">
                <a:solidFill>
                  <a:schemeClr val="bg1"/>
                </a:solidFill>
                <a:latin typeface="Goudy Old Style" panose="02020502050305020303" pitchFamily="18" charset="77"/>
              </a:rPr>
              <a:t> — and Seven Isles — and the Lone Islands?" "Yes," said Susan, "and our great ship the </a:t>
            </a:r>
            <a:r>
              <a:rPr lang="en-US" sz="2200" i="1" dirty="0" err="1">
                <a:solidFill>
                  <a:schemeClr val="bg1"/>
                </a:solidFill>
                <a:latin typeface="Goudy Old Style" panose="02020502050305020303" pitchFamily="18" charset="77"/>
              </a:rPr>
              <a:t>Splendour</a:t>
            </a:r>
            <a:r>
              <a:rPr lang="en-US" sz="2200" i="1" dirty="0">
                <a:solidFill>
                  <a:schemeClr val="bg1"/>
                </a:solidFill>
                <a:latin typeface="Goudy Old Style" panose="02020502050305020303" pitchFamily="18" charset="77"/>
              </a:rPr>
              <a:t> Hyaline</a:t>
            </a:r>
            <a:r>
              <a:rPr lang="en-US" sz="2200" dirty="0">
                <a:solidFill>
                  <a:schemeClr val="bg1"/>
                </a:solidFill>
                <a:latin typeface="Goudy Old Style" panose="02020502050305020303" pitchFamily="18" charset="77"/>
              </a:rPr>
              <a:t>, with the swan's head at her prow and the carved swan's wings coming back almost to her waist?" "And the silken sails, and the great stern lanterns?" "And the feasts on the poop and the musicians." "Do you remember when we had the musicians up in the rigging playing flutes so that it sounded like music out of the sky?" Presently Susan took over Edmund's oar and he came forward to join Lucy. They had passed the island now and stood closer in to the shore — all wooded and deserted. They would have thought it very pretty if they had not remembered the time when it was open and breezy and full of merry friends.”</a:t>
            </a:r>
            <a:endParaRPr lang="en-US" sz="2200" i="1" dirty="0">
              <a:solidFill>
                <a:schemeClr val="bg1"/>
              </a:solidFill>
              <a:latin typeface="Goudy Old Style" panose="02020502050305020303" pitchFamily="18" charset="77"/>
            </a:endParaRPr>
          </a:p>
          <a:p>
            <a:pPr algn="l"/>
            <a:r>
              <a:rPr lang="en-US" sz="2200" b="0" i="1" dirty="0">
                <a:solidFill>
                  <a:schemeClr val="bg1"/>
                </a:solidFill>
                <a:effectLst/>
                <a:latin typeface="Goudy Old Style" panose="02020502050305020303" pitchFamily="18" charset="77"/>
              </a:rPr>
              <a:t>These things I remember, as I pour out my soul: how I would go with the throng</a:t>
            </a:r>
            <a:r>
              <a:rPr lang="en-US" sz="2200" i="1" dirty="0">
                <a:solidFill>
                  <a:schemeClr val="bg1"/>
                </a:solidFill>
                <a:latin typeface="Goudy Old Style" panose="02020502050305020303" pitchFamily="18" charset="77"/>
              </a:rPr>
              <a:t> </a:t>
            </a:r>
            <a:r>
              <a:rPr lang="en-US" sz="2200" b="0" i="1" dirty="0">
                <a:solidFill>
                  <a:schemeClr val="bg1"/>
                </a:solidFill>
                <a:effectLst/>
                <a:latin typeface="Goudy Old Style" panose="02020502050305020303" pitchFamily="18" charset="77"/>
              </a:rPr>
              <a:t>and lead them in procession to the house of God with glad shouts and songs of praise, a multitude keeping festival. Why are you cast down, O my soul, and why are you in turmoil within me? Hope in God; for I shall again praise him,</a:t>
            </a:r>
            <a:r>
              <a:rPr lang="en-US" sz="2200" i="1" dirty="0">
                <a:solidFill>
                  <a:schemeClr val="bg1"/>
                </a:solidFill>
                <a:latin typeface="Goudy Old Style" panose="02020502050305020303" pitchFamily="18" charset="77"/>
              </a:rPr>
              <a:t> </a:t>
            </a:r>
            <a:r>
              <a:rPr lang="en-US" sz="2200" b="0" i="1" dirty="0">
                <a:solidFill>
                  <a:schemeClr val="bg1"/>
                </a:solidFill>
                <a:effectLst/>
                <a:latin typeface="Goudy Old Style" panose="02020502050305020303" pitchFamily="18" charset="77"/>
              </a:rPr>
              <a:t>my salvation</a:t>
            </a:r>
            <a:r>
              <a:rPr lang="en-US" sz="2200" i="1" baseline="30000" dirty="0">
                <a:solidFill>
                  <a:schemeClr val="bg1"/>
                </a:solidFill>
                <a:latin typeface="Goudy Old Style" panose="02020502050305020303" pitchFamily="18" charset="77"/>
              </a:rPr>
              <a:t> </a:t>
            </a:r>
            <a:r>
              <a:rPr lang="en-US" sz="2200" b="0" i="1" dirty="0">
                <a:solidFill>
                  <a:schemeClr val="bg1"/>
                </a:solidFill>
                <a:effectLst/>
                <a:latin typeface="Goudy Old Style" panose="02020502050305020303" pitchFamily="18" charset="77"/>
              </a:rPr>
              <a:t>and my God. </a:t>
            </a:r>
            <a:r>
              <a:rPr lang="en-US" sz="1600" dirty="0">
                <a:solidFill>
                  <a:schemeClr val="bg1"/>
                </a:solidFill>
                <a:latin typeface="Goudy Old Style" panose="02020502050305020303" pitchFamily="18" charset="77"/>
              </a:rPr>
              <a:t>Ps. 42:4-5 </a:t>
            </a:r>
            <a:r>
              <a:rPr lang="en-US" sz="2200" b="0" i="1" dirty="0">
                <a:solidFill>
                  <a:schemeClr val="bg1"/>
                </a:solidFill>
                <a:effectLst/>
                <a:latin typeface="Goudy Old Style" panose="02020502050305020303" pitchFamily="18" charset="77"/>
              </a:rPr>
              <a:t>Only take care, and keep your soul diligently, lest you forget the things that your eyes have seen, and lest they depart from your heart all the days of your life. Make them known to your children and your children's children</a:t>
            </a:r>
            <a:r>
              <a:rPr lang="en-US" sz="1600" b="0" dirty="0">
                <a:solidFill>
                  <a:schemeClr val="bg1"/>
                </a:solidFill>
                <a:effectLst/>
                <a:latin typeface="Goudy Old Style" panose="02020502050305020303" pitchFamily="18" charset="77"/>
              </a:rPr>
              <a:t>. Deut. 4:9 </a:t>
            </a:r>
            <a:r>
              <a:rPr lang="en-US" sz="2200" b="0" i="1" dirty="0">
                <a:solidFill>
                  <a:schemeClr val="bg1"/>
                </a:solidFill>
                <a:effectLst/>
                <a:latin typeface="Goudy Old Style" panose="02020502050305020303" pitchFamily="18" charset="77"/>
              </a:rPr>
              <a:t>But recall the former days when, after you were enlightened, you endured a hard struggle with sufferings, sometimes being publicly exposed to reproach and affliction, and sometimes being partners with those so treated. For you had compassion on those in prison, and you joyfully accepted the plundering of your property, since you knew that you yourselves had a better possession and an abiding one. Therefore do not throw away your confidence, which has a great reward. </a:t>
            </a:r>
            <a:r>
              <a:rPr lang="en-US" sz="1600" b="0" dirty="0">
                <a:solidFill>
                  <a:schemeClr val="bg1"/>
                </a:solidFill>
                <a:effectLst/>
                <a:latin typeface="Goudy Old Style" panose="02020502050305020303" pitchFamily="18" charset="77"/>
              </a:rPr>
              <a:t>Heb. 10:32-35</a:t>
            </a:r>
            <a:endParaRPr lang="en-US" sz="16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8D3B0E37-4F81-0C8B-DDD4-511AB5C663C4}"/>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E3C8213-9D7B-58E0-B753-92552F33A43F}"/>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985038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C571A1C-8562-2433-2A3D-61FA584871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C49276-6AAE-1786-E3EE-DAFAB32411AC}"/>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DD30EAD1-51A0-BDB3-0D18-1BBD115053D6}"/>
              </a:ext>
            </a:extLst>
          </p:cNvPr>
          <p:cNvSpPr>
            <a:spLocks noGrp="1"/>
          </p:cNvSpPr>
          <p:nvPr>
            <p:ph type="subTitle" idx="1"/>
          </p:nvPr>
        </p:nvSpPr>
        <p:spPr>
          <a:xfrm>
            <a:off x="-1" y="-1"/>
            <a:ext cx="11185452" cy="6835139"/>
          </a:xfrm>
        </p:spPr>
        <p:txBody>
          <a:bodyPr>
            <a:normAutofit fontScale="25000" lnSpcReduction="20000"/>
          </a:bodyPr>
          <a:lstStyle/>
          <a:p>
            <a:pPr algn="l"/>
            <a:r>
              <a:rPr lang="en-US" sz="8800" b="1" dirty="0">
                <a:solidFill>
                  <a:schemeClr val="bg1"/>
                </a:solidFill>
                <a:latin typeface="Goudy Old Style" panose="02020502050305020303" pitchFamily="18" charset="77"/>
              </a:rPr>
              <a:t>DEEPER DIVE: </a:t>
            </a:r>
            <a:r>
              <a:rPr lang="en-US" sz="8800" b="1" i="1" dirty="0">
                <a:solidFill>
                  <a:schemeClr val="bg1"/>
                </a:solidFill>
                <a:latin typeface="Goudy Old Style" panose="02020502050305020303" pitchFamily="18" charset="77"/>
              </a:rPr>
              <a:t>Sehnsucht </a:t>
            </a:r>
            <a:r>
              <a:rPr lang="en-US" sz="8800" b="1" dirty="0">
                <a:solidFill>
                  <a:schemeClr val="bg1"/>
                </a:solidFill>
                <a:latin typeface="Goudy Old Style" panose="02020502050305020303" pitchFamily="18" charset="77"/>
              </a:rPr>
              <a:t>and Remembering In Lewis’s Autobiography </a:t>
            </a:r>
            <a:r>
              <a:rPr lang="en-US" sz="8800" b="1" i="1" dirty="0">
                <a:solidFill>
                  <a:schemeClr val="bg1"/>
                </a:solidFill>
                <a:latin typeface="Goudy Old Style" panose="02020502050305020303" pitchFamily="18" charset="77"/>
              </a:rPr>
              <a:t>Surprised by Joy</a:t>
            </a:r>
          </a:p>
          <a:p>
            <a:pPr marL="0" marR="0" algn="l">
              <a:spcBef>
                <a:spcPts val="0"/>
              </a:spcBef>
              <a:spcAft>
                <a:spcPts val="0"/>
              </a:spcAft>
            </a:pPr>
            <a:endParaRPr lang="en-US" sz="88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endParaRPr>
          </a:p>
          <a:p>
            <a:pPr algn="l"/>
            <a:r>
              <a:rPr lang="en-US" sz="8800" b="0" i="0" dirty="0">
                <a:solidFill>
                  <a:schemeClr val="bg1"/>
                </a:solidFill>
                <a:effectLst/>
                <a:latin typeface="Goudy Old Style" panose="02020502050305020303" pitchFamily="18" charset="77"/>
              </a:rPr>
              <a:t>“</a:t>
            </a:r>
            <a:r>
              <a:rPr lang="en-US" sz="8400" b="0" i="0" dirty="0">
                <a:solidFill>
                  <a:schemeClr val="bg1"/>
                </a:solidFill>
                <a:effectLst/>
                <a:latin typeface="Goudy Old Style" panose="02020502050305020303" pitchFamily="18" charset="77"/>
              </a:rPr>
              <a:t>This absence of beauty, now that I come to think of it, is characteristic of our childhood. No picture on the walls of my father's house ever attracted--and indeed none deserved--our attention. We never saw a beautiful building nor imagined that a building could be beautiful. My earliest aesthetic experiences, if indeed they were aesthetic, were not of that kind; they were already incurably romantic, not formal. Once in those very early days my brother brought into the nursery the lid of a biscuit tin which he had covered with moss and garnished with twigs and flowers so as to make it a toy garden or a toy forest. That was the first beauty I ever knew. What the real garden had failed to do, the toy garden did. It made me aware of nature--not, indeed, as a storehouse of forms and </a:t>
            </a:r>
            <a:r>
              <a:rPr lang="en-US" sz="8400" b="0" i="0" dirty="0" err="1">
                <a:solidFill>
                  <a:schemeClr val="bg1"/>
                </a:solidFill>
                <a:effectLst/>
                <a:latin typeface="Goudy Old Style" panose="02020502050305020303" pitchFamily="18" charset="77"/>
              </a:rPr>
              <a:t>colours</a:t>
            </a:r>
            <a:r>
              <a:rPr lang="en-US" sz="8400" b="0" i="0" dirty="0">
                <a:solidFill>
                  <a:schemeClr val="bg1"/>
                </a:solidFill>
                <a:effectLst/>
                <a:latin typeface="Goudy Old Style" panose="02020502050305020303" pitchFamily="18" charset="77"/>
              </a:rPr>
              <a:t> but as something cool, dewy, fresh, exuberant. I do not think the impression was very important at the moment, but it soon became important in memory. As long as I live my imagination of Paradise will retain something of my brother's toy garden. </a:t>
            </a:r>
          </a:p>
          <a:p>
            <a:pPr algn="l"/>
            <a:r>
              <a:rPr lang="en-US" sz="8400" dirty="0">
                <a:solidFill>
                  <a:schemeClr val="bg1"/>
                </a:solidFill>
                <a:latin typeface="Goudy Old Style" panose="02020502050305020303" pitchFamily="18" charset="77"/>
              </a:rPr>
              <a:t>“</a:t>
            </a:r>
            <a:r>
              <a:rPr lang="en-US" sz="8400" b="0" i="0" dirty="0">
                <a:solidFill>
                  <a:schemeClr val="bg1"/>
                </a:solidFill>
                <a:effectLst/>
                <a:latin typeface="Goudy Old Style" panose="02020502050305020303" pitchFamily="18" charset="77"/>
              </a:rPr>
              <a:t>And every day there were what we called "the Green Hills"; that is, the low line of the Castlereagh Hills which we saw from the nursery windows. They were not very far off but they were, to children, quite unattainable. They taught me longing--</a:t>
            </a:r>
            <a:r>
              <a:rPr lang="en-US" sz="8400" b="0" i="1" dirty="0">
                <a:solidFill>
                  <a:schemeClr val="bg1"/>
                </a:solidFill>
                <a:effectLst/>
                <a:latin typeface="Goudy Old Style" panose="02020502050305020303" pitchFamily="18" charset="77"/>
              </a:rPr>
              <a:t>Sehnsucht</a:t>
            </a:r>
            <a:r>
              <a:rPr lang="en-US" sz="8400" b="0" i="0" dirty="0">
                <a:solidFill>
                  <a:schemeClr val="bg1"/>
                </a:solidFill>
                <a:effectLst/>
                <a:latin typeface="Goudy Old Style" panose="02020502050305020303" pitchFamily="18" charset="77"/>
              </a:rPr>
              <a:t>; made me for good or ill, and before I was six years old, a votary of the Blue Flower. In 1905, my seventh year, the first great change in my life took place. We moved house. The "New House”…was a large one even by my present standards; to a child it seemed less like a house than a city…The New House is almost a major character in my story. I am a product of long corridors, empty sunlit rooms, </a:t>
            </a:r>
            <a:r>
              <a:rPr lang="en-US" sz="8400" b="0" i="0" dirty="0" err="1">
                <a:solidFill>
                  <a:schemeClr val="bg1"/>
                </a:solidFill>
                <a:effectLst/>
                <a:latin typeface="Goudy Old Style" panose="02020502050305020303" pitchFamily="18" charset="77"/>
              </a:rPr>
              <a:t>upstair</a:t>
            </a:r>
            <a:r>
              <a:rPr lang="en-US" sz="8400" b="0" i="0" dirty="0">
                <a:solidFill>
                  <a:schemeClr val="bg1"/>
                </a:solidFill>
                <a:effectLst/>
                <a:latin typeface="Goudy Old Style" panose="02020502050305020303" pitchFamily="18" charset="77"/>
              </a:rPr>
              <a:t> indoor silences, attics explored in solitude, distant noises of gurgling cisterns and pipes, and the noise of wind under the tiles. Also, of endless books. My father bought all the books he read and never got rid of any of them. There were books in the study, books in the drawing-room, books in the cloakroom, books (two deep) in the great bookcase on the landing, books in a bedroom, books piled as high as my shoulder in the cistern attic, books of all kinds reflecting every transient stage of my parents' interests, books readable and unreadable, books suitable for a child and books most emphatically not. Nothing was forbidden me. In the seemingly endless rainy afternoons I took volume after volume from the shelves. I had always the same certainty of finding a book that was new to me as a man who walks into a field has of finding a new blade of grass.” </a:t>
            </a:r>
            <a:endParaRPr lang="en-US" sz="8400" i="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06059965-64C3-03CD-767E-986B84D8AB58}"/>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E8EC92A-77A3-6E82-3043-6C4EBEEF64D7}"/>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540934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7EB8FE-D63E-61E2-A0B0-BFC4039D7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433ED-55A6-CF80-96E0-A787819E3D9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E61F61D-DB43-7097-25A4-FAA8628E08E5}"/>
              </a:ext>
            </a:extLst>
          </p:cNvPr>
          <p:cNvSpPr>
            <a:spLocks noGrp="1"/>
          </p:cNvSpPr>
          <p:nvPr>
            <p:ph type="subTitle" idx="1"/>
          </p:nvPr>
        </p:nvSpPr>
        <p:spPr>
          <a:xfrm>
            <a:off x="0" y="-1"/>
            <a:ext cx="10537371" cy="6835139"/>
          </a:xfrm>
        </p:spPr>
        <p:txBody>
          <a:bodyPr>
            <a:normAutofit fontScale="25000" lnSpcReduction="20000"/>
          </a:bodyPr>
          <a:lstStyle/>
          <a:p>
            <a:pPr algn="l"/>
            <a:r>
              <a:rPr lang="en-US" sz="9600" b="1" dirty="0">
                <a:latin typeface="Goudy Old Style" charset="0"/>
                <a:ea typeface="Goudy Old Style" charset="0"/>
                <a:cs typeface="Goudy Old Style" charset="0"/>
              </a:rPr>
              <a:t>How to approach this class:</a:t>
            </a:r>
            <a:br>
              <a:rPr lang="en-US" sz="9600" b="1" dirty="0">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approach this class:</a:t>
            </a:r>
          </a:p>
          <a:p>
            <a:pPr algn="l"/>
            <a:r>
              <a:rPr lang="en-US" sz="9600" b="1" dirty="0">
                <a:solidFill>
                  <a:schemeClr val="bg1"/>
                </a:solidFill>
                <a:latin typeface="Goudy Old Style" charset="0"/>
                <a:ea typeface="Goudy Old Style" charset="0"/>
                <a:cs typeface="Goudy Old Style" charset="0"/>
              </a:rPr>
              <a:t>--On the beach</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--Snorkeling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--Scuba diving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--Email list/QR code</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read this book:</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--Try reading aloud and slowly, looking for layers of meaning</a:t>
            </a:r>
          </a:p>
          <a:p>
            <a:pPr algn="l"/>
            <a:r>
              <a:rPr lang="en-US" sz="9600" b="1" dirty="0">
                <a:solidFill>
                  <a:schemeClr val="bg1"/>
                </a:solidFill>
                <a:latin typeface="Goudy Old Style" charset="0"/>
                <a:ea typeface="Goudy Old Style" charset="0"/>
                <a:cs typeface="Goudy Old Style" charset="0"/>
              </a:rPr>
              <a:t>--Look for themes/underline and highlight passages that resonate with you</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What we’ll be doing:</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--Setting the background and context</a:t>
            </a:r>
          </a:p>
          <a:p>
            <a:pPr algn="l"/>
            <a:r>
              <a:rPr lang="en-US" sz="9600" b="1" dirty="0">
                <a:solidFill>
                  <a:schemeClr val="bg1"/>
                </a:solidFill>
                <a:latin typeface="Goudy Old Style" charset="0"/>
                <a:ea typeface="Goudy Old Style" charset="0"/>
                <a:cs typeface="Goudy Old Style" charset="0"/>
              </a:rPr>
              <a:t>--Following the story chapter by chapter</a:t>
            </a:r>
          </a:p>
          <a:p>
            <a:pPr algn="l"/>
            <a:r>
              <a:rPr lang="en-US" sz="9600" b="1" dirty="0">
                <a:solidFill>
                  <a:schemeClr val="bg1"/>
                </a:solidFill>
                <a:latin typeface="Goudy Old Style" charset="0"/>
                <a:ea typeface="Goudy Old Style" charset="0"/>
                <a:cs typeface="Goudy Old Style" charset="0"/>
              </a:rPr>
              <a:t>--Drawing out principles for living with Joy and Purpose </a:t>
            </a:r>
          </a:p>
          <a:p>
            <a:pPr algn="l"/>
            <a:r>
              <a:rPr lang="en-US" sz="9600" b="1" dirty="0">
                <a:solidFill>
                  <a:schemeClr val="bg1"/>
                </a:solidFill>
                <a:latin typeface="Goudy Old Style" charset="0"/>
                <a:ea typeface="Goudy Old Style" charset="0"/>
                <a:cs typeface="Goudy Old Style" charset="0"/>
              </a:rPr>
              <a:t>--Looking at relevant Scripture</a:t>
            </a:r>
            <a:br>
              <a:rPr lang="en-US" sz="9600" b="1" dirty="0">
                <a:solidFill>
                  <a:schemeClr val="bg1"/>
                </a:solidFill>
                <a:latin typeface="Goudy Old Style" charset="0"/>
                <a:ea typeface="Goudy Old Style" charset="0"/>
                <a:cs typeface="Goudy Old Style" charset="0"/>
              </a:rPr>
            </a:br>
            <a:endParaRPr lang="en-US" sz="9600" b="1" i="1" dirty="0">
              <a:solidFill>
                <a:schemeClr val="bg1"/>
              </a:solidFill>
              <a:latin typeface="Goudy Old Style" charset="0"/>
              <a:ea typeface="Goudy Old Style" charset="0"/>
              <a:cs typeface="Goudy Old Style" charset="0"/>
            </a:endParaRPr>
          </a:p>
          <a:p>
            <a:pPr algn="l" fontAlgn="ctr"/>
            <a:endParaRPr lang="en-US" sz="9600" b="1" i="0" dirty="0">
              <a:solidFill>
                <a:schemeClr val="bg1"/>
              </a:solidFill>
              <a:effectLst/>
              <a:latin typeface="Goudy Old Style" panose="02020502050305020303" pitchFamily="18" charset="77"/>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4464A53D-6BC0-E49C-CB5D-BA66BBB56A0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D9E94C7-CEC3-E1E7-7242-F316AE0D5BA3}"/>
              </a:ext>
            </a:extLst>
          </p:cNvPr>
          <p:cNvPicPr>
            <a:picLocks noChangeAspect="1"/>
          </p:cNvPicPr>
          <p:nvPr/>
        </p:nvPicPr>
        <p:blipFill>
          <a:blip r:embed="rId2"/>
          <a:stretch>
            <a:fillRect/>
          </a:stretch>
        </p:blipFill>
        <p:spPr>
          <a:xfrm>
            <a:off x="10537371" y="1693332"/>
            <a:ext cx="1654628" cy="276013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6A50F0DC-3030-0297-1794-59C62DC83794}"/>
              </a:ext>
            </a:extLst>
          </p:cNvPr>
          <p:cNvPicPr>
            <a:picLocks noChangeAspect="1"/>
          </p:cNvPicPr>
          <p:nvPr/>
        </p:nvPicPr>
        <p:blipFill>
          <a:blip r:embed="rId3"/>
          <a:stretch>
            <a:fillRect/>
          </a:stretch>
        </p:blipFill>
        <p:spPr>
          <a:xfrm>
            <a:off x="6858000" y="261258"/>
            <a:ext cx="2599564" cy="2590800"/>
          </a:xfrm>
          <a:prstGeom prst="rect">
            <a:avLst/>
          </a:prstGeom>
        </p:spPr>
      </p:pic>
    </p:spTree>
    <p:extLst>
      <p:ext uri="{BB962C8B-B14F-4D97-AF65-F5344CB8AC3E}">
        <p14:creationId xmlns:p14="http://schemas.microsoft.com/office/powerpoint/2010/main" val="278321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6AB1413-2339-FF39-8CF4-7C2C0DD779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86F35-6400-2B69-4F52-06AF6EA5D61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73C4E57B-D6FD-5497-C1D1-26A3066C15A6}"/>
              </a:ext>
            </a:extLst>
          </p:cNvPr>
          <p:cNvSpPr>
            <a:spLocks noGrp="1"/>
          </p:cNvSpPr>
          <p:nvPr>
            <p:ph type="subTitle" idx="1"/>
          </p:nvPr>
        </p:nvSpPr>
        <p:spPr>
          <a:xfrm>
            <a:off x="-1" y="-1"/>
            <a:ext cx="11185452" cy="6835139"/>
          </a:xfrm>
        </p:spPr>
        <p:txBody>
          <a:bodyPr>
            <a:normAutofit fontScale="25000" lnSpcReduction="20000"/>
          </a:bodyPr>
          <a:lstStyle/>
          <a:p>
            <a:pPr algn="l"/>
            <a:r>
              <a:rPr lang="en-US" sz="8800" b="0" i="0" dirty="0">
                <a:solidFill>
                  <a:schemeClr val="bg1"/>
                </a:solidFill>
                <a:effectLst/>
                <a:latin typeface="Goudy Old Style" panose="02020502050305020303" pitchFamily="18" charset="77"/>
              </a:rPr>
              <a:t>“Certain other experiences were imaginative…The first is itself the memory of a memory. As I stood beside a flowering currant bush on a summer day there suddenly arose in me without warning, and as if from a depth not of years but of centuries, the memory of that earlier morning at the Old House when my brother had brought his toy garden into the nursery. It is difficult to find words strong enough for the sensation which came over me; Milton's "enormous bliss" of Eden (giving the full, ancient meaning to "enormous") comes somewhere near it. It was a sensation, of course, of desire; but desire for what? not, certainly, for a biscuit-tin filled with moss, nor even (though that came into it) for my own past. and before I knew what I desired, the desire itself was gone, the whole glimpse withdrawn, the world turned commonplace again, or only stirred by a longing for the longing that had just ceased. It had taken only a moment of time; and in a certain sense everything else that had ever happened to me was insignificant in comparison.</a:t>
            </a:r>
            <a:endParaRPr lang="en-US" sz="4000" b="0" i="0" dirty="0">
              <a:solidFill>
                <a:schemeClr val="bg1"/>
              </a:solidFill>
              <a:effectLst/>
              <a:latin typeface="Goudy Old Style" panose="02020502050305020303" pitchFamily="18" charset="77"/>
            </a:endParaRPr>
          </a:p>
          <a:p>
            <a:pPr algn="l"/>
            <a:endParaRPr lang="en-US" sz="4000" i="1" dirty="0">
              <a:solidFill>
                <a:schemeClr val="bg1"/>
              </a:solidFill>
              <a:latin typeface="Goudy Old Style" panose="02020502050305020303" pitchFamily="18" charset="77"/>
            </a:endParaRPr>
          </a:p>
          <a:p>
            <a:pPr algn="l"/>
            <a:r>
              <a:rPr lang="en-US" sz="8800" b="0" i="0" dirty="0">
                <a:solidFill>
                  <a:schemeClr val="bg1"/>
                </a:solidFill>
                <a:effectLst/>
                <a:latin typeface="Goudy Old Style" panose="02020502050305020303" pitchFamily="18" charset="77"/>
              </a:rPr>
              <a:t>“The second glimpse came through </a:t>
            </a:r>
            <a:r>
              <a:rPr lang="en-US" sz="8800" b="0" i="1" dirty="0">
                <a:solidFill>
                  <a:schemeClr val="bg1"/>
                </a:solidFill>
                <a:effectLst/>
                <a:latin typeface="Goudy Old Style" panose="02020502050305020303" pitchFamily="18" charset="77"/>
              </a:rPr>
              <a:t>Squirrel </a:t>
            </a:r>
            <a:r>
              <a:rPr lang="en-US" sz="8800" b="0" i="1" dirty="0" err="1">
                <a:solidFill>
                  <a:schemeClr val="bg1"/>
                </a:solidFill>
                <a:effectLst/>
                <a:latin typeface="Goudy Old Style" panose="02020502050305020303" pitchFamily="18" charset="77"/>
              </a:rPr>
              <a:t>Nutkin</a:t>
            </a:r>
            <a:r>
              <a:rPr lang="en-US" sz="8800" b="0" i="0" dirty="0">
                <a:solidFill>
                  <a:schemeClr val="bg1"/>
                </a:solidFill>
                <a:effectLst/>
                <a:latin typeface="Goudy Old Style" panose="02020502050305020303" pitchFamily="18" charset="77"/>
              </a:rPr>
              <a:t>; through it only, though I loved all the Beatrix Potter books. But the rest of them were merely entertaining; it administered the shock, it was a trouble. It troubled me with what I can only describe as the Idea of Autumn. It sounds fantastic to say that one can be </a:t>
            </a:r>
            <a:r>
              <a:rPr lang="en-US" sz="8800" b="0" i="0" dirty="0" err="1">
                <a:solidFill>
                  <a:schemeClr val="bg1"/>
                </a:solidFill>
                <a:effectLst/>
                <a:latin typeface="Goudy Old Style" panose="02020502050305020303" pitchFamily="18" charset="77"/>
              </a:rPr>
              <a:t>enamoured</a:t>
            </a:r>
            <a:r>
              <a:rPr lang="en-US" sz="8800" b="0" i="0" dirty="0">
                <a:solidFill>
                  <a:schemeClr val="bg1"/>
                </a:solidFill>
                <a:effectLst/>
                <a:latin typeface="Goudy Old Style" panose="02020502050305020303" pitchFamily="18" charset="77"/>
              </a:rPr>
              <a:t> of a season, but that is something like what happened; and, as before, the experience was one of intense desire. And one went back to the book, not to gratify the desire (that was impossible--how can one </a:t>
            </a:r>
            <a:r>
              <a:rPr lang="en-US" sz="8800" b="0" i="1" dirty="0">
                <a:solidFill>
                  <a:schemeClr val="bg1"/>
                </a:solidFill>
                <a:effectLst/>
                <a:latin typeface="Goudy Old Style" panose="02020502050305020303" pitchFamily="18" charset="77"/>
              </a:rPr>
              <a:t>possess</a:t>
            </a:r>
            <a:r>
              <a:rPr lang="en-US" sz="8800" b="0" i="0" dirty="0">
                <a:solidFill>
                  <a:schemeClr val="bg1"/>
                </a:solidFill>
                <a:effectLst/>
                <a:latin typeface="Goudy Old Style" panose="02020502050305020303" pitchFamily="18" charset="77"/>
              </a:rPr>
              <a:t> Autumn?) but to re-awake it. And in this experience also there was the same surprise and the same sense of incalculable importance. It was something quite different from ordinary life and even from ordinary pleasure; something, as they would now say, "in another dimension".</a:t>
            </a:r>
          </a:p>
          <a:p>
            <a:pPr algn="l"/>
            <a:r>
              <a:rPr lang="en-US" sz="8800" b="0" i="0" dirty="0">
                <a:solidFill>
                  <a:schemeClr val="bg1"/>
                </a:solidFill>
                <a:effectLst/>
                <a:latin typeface="Goudy Old Style" panose="02020502050305020303" pitchFamily="18" charset="77"/>
              </a:rPr>
              <a:t>“The third glimpse came through poetry. I had become fond of Longfellow's </a:t>
            </a:r>
            <a:r>
              <a:rPr lang="en-US" sz="8800" b="0" i="1" dirty="0">
                <a:solidFill>
                  <a:schemeClr val="bg1"/>
                </a:solidFill>
                <a:effectLst/>
                <a:latin typeface="Goudy Old Style" panose="02020502050305020303" pitchFamily="18" charset="77"/>
              </a:rPr>
              <a:t>Saga of King Olaf</a:t>
            </a:r>
            <a:r>
              <a:rPr lang="en-US" sz="8800" b="0" i="0" dirty="0">
                <a:solidFill>
                  <a:schemeClr val="bg1"/>
                </a:solidFill>
                <a:effectLst/>
                <a:latin typeface="Goudy Old Style" panose="02020502050305020303" pitchFamily="18" charset="77"/>
              </a:rPr>
              <a:t>: fond of it in a casual, shallow way for its story and its vigorous rhythms. But then, and quite different from such pleasures, and like a voice from far more distant regions, there came a moment when I idly turned the pages of the book and found the unrhymed translation of </a:t>
            </a:r>
            <a:r>
              <a:rPr lang="en-US" sz="8800" b="0" i="1" dirty="0" err="1">
                <a:solidFill>
                  <a:schemeClr val="bg1"/>
                </a:solidFill>
                <a:effectLst/>
                <a:latin typeface="Goudy Old Style" panose="02020502050305020303" pitchFamily="18" charset="77"/>
              </a:rPr>
              <a:t>Tegner's</a:t>
            </a:r>
            <a:r>
              <a:rPr lang="en-US" sz="8800" b="0" i="1" dirty="0">
                <a:solidFill>
                  <a:schemeClr val="bg1"/>
                </a:solidFill>
                <a:effectLst/>
                <a:latin typeface="Goudy Old Style" panose="02020502050305020303" pitchFamily="18" charset="77"/>
              </a:rPr>
              <a:t> </a:t>
            </a:r>
            <a:r>
              <a:rPr lang="en-US" sz="8800" b="0" i="1" dirty="0" err="1">
                <a:solidFill>
                  <a:schemeClr val="bg1"/>
                </a:solidFill>
                <a:effectLst/>
                <a:latin typeface="Goudy Old Style" panose="02020502050305020303" pitchFamily="18" charset="77"/>
              </a:rPr>
              <a:t>Drapa</a:t>
            </a:r>
            <a:r>
              <a:rPr lang="en-US" sz="8800" b="0" i="0" dirty="0">
                <a:solidFill>
                  <a:schemeClr val="bg1"/>
                </a:solidFill>
                <a:effectLst/>
                <a:latin typeface="Goudy Old Style" panose="02020502050305020303" pitchFamily="18" charset="77"/>
              </a:rPr>
              <a:t> and read</a:t>
            </a:r>
          </a:p>
          <a:p>
            <a:pPr algn="l"/>
            <a:r>
              <a:rPr lang="en-US" sz="8800" i="1" dirty="0">
                <a:solidFill>
                  <a:schemeClr val="bg1"/>
                </a:solidFill>
                <a:latin typeface="Goudy Old Style" panose="02020502050305020303" pitchFamily="18" charset="77"/>
              </a:rPr>
              <a:t>I heard a voice that cried,                                                                                                                 Balder the beautiful is dead, is dead----</a:t>
            </a:r>
            <a:endParaRPr lang="en-US" sz="2200" i="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3C14D3DB-2E0B-B1B0-02E4-92B0CE0C8A9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AA9BA621-95C7-85BB-F692-32A2628CA9B4}"/>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10331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0EE416B-7771-F6F7-D5BB-50185E566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41AB3-F3F9-E6ED-1797-69B75CC936C3}"/>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B34B4D4E-8DD5-1409-17D2-D04D532CB974}"/>
              </a:ext>
            </a:extLst>
          </p:cNvPr>
          <p:cNvSpPr>
            <a:spLocks noGrp="1"/>
          </p:cNvSpPr>
          <p:nvPr>
            <p:ph type="subTitle" idx="1"/>
          </p:nvPr>
        </p:nvSpPr>
        <p:spPr>
          <a:xfrm>
            <a:off x="-1" y="-1"/>
            <a:ext cx="11185452" cy="6835139"/>
          </a:xfrm>
        </p:spPr>
        <p:txBody>
          <a:bodyPr>
            <a:noAutofit/>
          </a:bodyPr>
          <a:lstStyle/>
          <a:p>
            <a:pPr algn="l"/>
            <a:r>
              <a:rPr lang="en-US" sz="2100" b="0" i="0" dirty="0">
                <a:solidFill>
                  <a:schemeClr val="bg1"/>
                </a:solidFill>
                <a:effectLst/>
                <a:latin typeface="Goudy Old Style" panose="02020502050305020303" pitchFamily="18" charset="77"/>
              </a:rPr>
              <a:t>“I knew nothing about Balder; but instantly I was uplifted into huge regions of northern sky, I desired with almost sickening intensity something never to be described (except that it is cold, spacious, severe, pale, and remote) and then, as in the other examples, found myself at the very same moment already falling out of that desire and wishing I were back in it. The reader who finds these three episodes of no interest need read this book no further, for in a sense the central story of my life is about nothing else. For those who are still disposed to proceed I will only underline the quality common to the three experiences; it is that of an unsatisfied desire which is itself more desirable than any other satisfaction. I call it Joy, which is here a technical term and must be sharply distinguished both from Happiness and from Pleasure. Joy (in my sense) has indeed one characteristic, and one only, in common with them; the fact that anyone who has experienced it will want it again."</a:t>
            </a:r>
            <a:endParaRPr lang="en-US" sz="2100" b="0" i="1" dirty="0">
              <a:solidFill>
                <a:schemeClr val="bg1"/>
              </a:solidFill>
              <a:effectLst/>
              <a:latin typeface="Goudy Old Style" panose="02020502050305020303" pitchFamily="18" charset="77"/>
            </a:endParaRPr>
          </a:p>
          <a:p>
            <a:pPr algn="l"/>
            <a:r>
              <a:rPr lang="en-US" sz="2100" i="1"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“For C.S. Lewis, a permanent sense of longing characterized his deepest held beliefs about Christianity. He identified this feeling with the idea of </a:t>
            </a:r>
            <a:r>
              <a:rPr lang="en-US" sz="2100" i="1" kern="100" dirty="0" err="1">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sehnsucht</a:t>
            </a:r>
            <a:r>
              <a:rPr lang="en-US" sz="2100" i="1"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a German word meaning “longing” or “desire”. Sehnsucht appeared in many of Lewis’ favorite works of literature, including Norse mythology, the poems of Wordsworth, and the children’s stories of George Macdonald. It was “that </a:t>
            </a:r>
            <a:r>
              <a:rPr lang="en-US" sz="2100" i="1" kern="100" dirty="0" err="1">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unnameable</a:t>
            </a:r>
            <a:r>
              <a:rPr lang="en-US" sz="2100" i="1"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something, desire for which pierces us like a rapier at the smell of a bonfire, the sound of wild ducks flying overhead, the title of The Well at the World’s End, the opening lines of Kubla Khan, the morning cobwebs in late summer, or the noise of falling </a:t>
            </a:r>
            <a:r>
              <a:rPr lang="en-US" sz="2100" i="1" kern="100" dirty="0" err="1">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waves.”Another</a:t>
            </a:r>
            <a:r>
              <a:rPr lang="en-US" sz="2100" i="1"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way of putting it is thar </a:t>
            </a:r>
            <a:r>
              <a:rPr lang="en-US" sz="2100" i="1" kern="100" dirty="0" err="1">
                <a:solidFill>
                  <a:schemeClr val="bg1"/>
                </a:solidFill>
                <a:latin typeface="Goudy Old Style" panose="02020502050305020303" pitchFamily="18" charset="77"/>
                <a:ea typeface="Aptos" panose="020B0004020202020204" pitchFamily="34" charset="0"/>
                <a:cs typeface="Times New Roman" panose="02020603050405020304" pitchFamily="18" charset="0"/>
              </a:rPr>
              <a:t>s</a:t>
            </a:r>
            <a:r>
              <a:rPr lang="en-US" sz="2100" i="1" kern="100" dirty="0" err="1">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ehnsucht</a:t>
            </a:r>
            <a:r>
              <a:rPr lang="en-US" sz="2100" i="1"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is a feeling of nostalgia that faces towards the future. It appeared repeatedly in Lewis’ writing—in his fiction, scholarship, and apologetical works. In one of the most beloved passages in Mere Christianity, Lewis uses the concept as an argument for Christianity, “If I find in myself a desire which no experience in this world can satisfy, the most probable explanation is that I was made for another world.” The desires that spring up in us—those for love, safety, security, belonging—are never truly satisfied here in this life. Rather, they are pointers to another place, somewhere inaccessible to us now. Like the “forward-facing nostalgia” of </a:t>
            </a:r>
            <a:r>
              <a:rPr lang="en-US" sz="2100" i="1" kern="100" dirty="0" err="1">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sehnsucht</a:t>
            </a:r>
            <a:r>
              <a:rPr lang="en-US" sz="2100" i="1"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this feeling points us toward the heavenly home for which we were created.”—</a:t>
            </a:r>
            <a:r>
              <a:rPr lang="en-US" sz="1600" i="1"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David Motley, “C</a:t>
            </a:r>
            <a:r>
              <a:rPr lang="en-US" sz="1600" b="1" i="1"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a:t>
            </a:r>
            <a:r>
              <a:rPr lang="en-US" sz="1600" b="1" i="0" dirty="0">
                <a:solidFill>
                  <a:schemeClr val="bg1"/>
                </a:solidFill>
                <a:effectLst/>
                <a:latin typeface="Goudy Old Style" panose="02020502050305020303" pitchFamily="18" charset="77"/>
              </a:rPr>
              <a:t>S. Lewis’ Ingenious Apologetic of Longing” </a:t>
            </a:r>
            <a:r>
              <a:rPr lang="en-US" sz="1600" b="1" i="1" dirty="0">
                <a:solidFill>
                  <a:schemeClr val="bg1"/>
                </a:solidFill>
                <a:effectLst/>
                <a:latin typeface="Goudy Old Style" panose="02020502050305020303" pitchFamily="18" charset="77"/>
              </a:rPr>
              <a:t>8/7/</a:t>
            </a:r>
            <a:r>
              <a:rPr lang="en-US" sz="1600" i="1" dirty="0">
                <a:solidFill>
                  <a:schemeClr val="bg1"/>
                </a:solidFill>
                <a:latin typeface="Goudy Old Style" panose="02020502050305020303" pitchFamily="18" charset="77"/>
              </a:rPr>
              <a:t>2015 in LOGOS</a:t>
            </a:r>
          </a:p>
        </p:txBody>
      </p:sp>
      <p:sp>
        <p:nvSpPr>
          <p:cNvPr id="6" name="Rectangle 2">
            <a:extLst>
              <a:ext uri="{FF2B5EF4-FFF2-40B4-BE49-F238E27FC236}">
                <a16:creationId xmlns:a16="http://schemas.microsoft.com/office/drawing/2014/main" id="{BA4563FA-B814-2E73-4A1E-2CD367941669}"/>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6A54CC88-62DC-F9AE-AE4C-7EED117F627B}"/>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113359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9C8F55-1DB8-309C-192C-8D295D3CD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57935-98A9-F388-37DA-F7D8E64EA5D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4480A05B-2B3A-64CC-EF72-70C528B3BE22}"/>
              </a:ext>
            </a:extLst>
          </p:cNvPr>
          <p:cNvSpPr>
            <a:spLocks noGrp="1"/>
          </p:cNvSpPr>
          <p:nvPr>
            <p:ph type="subTitle" idx="1"/>
          </p:nvPr>
        </p:nvSpPr>
        <p:spPr>
          <a:xfrm>
            <a:off x="-1" y="-1"/>
            <a:ext cx="11185452" cy="6835139"/>
          </a:xfrm>
        </p:spPr>
        <p:txBody>
          <a:bodyPr>
            <a:noAutofit/>
          </a:bodyPr>
          <a:lstStyle/>
          <a:p>
            <a:r>
              <a:rPr lang="en-US" sz="2000" b="0" i="0" dirty="0">
                <a:solidFill>
                  <a:schemeClr val="bg1"/>
                </a:solidFill>
                <a:effectLst/>
                <a:latin typeface="Goudy Old Style" panose="02020502050305020303" pitchFamily="18" charset="77"/>
              </a:rPr>
              <a:t>BLUE FLOWER—</a:t>
            </a:r>
            <a:r>
              <a:rPr lang="en-US" sz="1400" b="0" i="1" dirty="0">
                <a:solidFill>
                  <a:schemeClr val="bg1"/>
                </a:solidFill>
                <a:effectLst/>
                <a:latin typeface="Goudy Old Style" panose="02020502050305020303" pitchFamily="18" charset="77"/>
              </a:rPr>
              <a:t>The Gray Havens</a:t>
            </a:r>
          </a:p>
          <a:p>
            <a:r>
              <a:rPr lang="en-US" sz="2000" b="0" i="0" dirty="0">
                <a:solidFill>
                  <a:schemeClr val="bg1"/>
                </a:solidFill>
                <a:effectLst/>
                <a:latin typeface="Goudy Old Style" panose="02020502050305020303" pitchFamily="18" charset="77"/>
              </a:rPr>
              <a:t>I </a:t>
            </a:r>
            <a:r>
              <a:rPr lang="en-US" sz="2000" b="0" i="0">
                <a:solidFill>
                  <a:schemeClr val="bg1"/>
                </a:solidFill>
                <a:effectLst/>
                <a:latin typeface="Goudy Old Style" panose="02020502050305020303" pitchFamily="18" charset="77"/>
              </a:rPr>
              <a:t>saw you, blue flower,</a:t>
            </a: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And who's to say</a:t>
            </a: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Where you come from?</a:t>
            </a: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Feels like far away</a:t>
            </a:r>
          </a:p>
          <a:p>
            <a:r>
              <a:rPr lang="en-US" sz="2000" b="0" i="0" dirty="0">
                <a:solidFill>
                  <a:schemeClr val="bg1"/>
                </a:solidFill>
                <a:effectLst/>
                <a:latin typeface="Goudy Old Style" panose="02020502050305020303" pitchFamily="18" charset="77"/>
              </a:rPr>
              <a:t>I felt you, blue flower,</a:t>
            </a: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In my soul.</a:t>
            </a: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You’ve got me longin</a:t>
            </a:r>
            <a:r>
              <a:rPr lang="en-US" sz="2000" dirty="0">
                <a:solidFill>
                  <a:schemeClr val="bg1"/>
                </a:solidFill>
                <a:latin typeface="Goudy Old Style" panose="02020502050305020303" pitchFamily="18" charset="77"/>
              </a:rPr>
              <a:t>g</a:t>
            </a: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For somethin</a:t>
            </a:r>
            <a:r>
              <a:rPr lang="en-US" sz="2000" dirty="0">
                <a:solidFill>
                  <a:schemeClr val="bg1"/>
                </a:solidFill>
                <a:latin typeface="Goudy Old Style" panose="02020502050305020303" pitchFamily="18" charset="77"/>
              </a:rPr>
              <a:t>g </a:t>
            </a:r>
            <a:r>
              <a:rPr lang="en-US" sz="2000" b="0" i="0" dirty="0">
                <a:solidFill>
                  <a:schemeClr val="bg1"/>
                </a:solidFill>
                <a:effectLst/>
                <a:latin typeface="Goudy Old Style" panose="02020502050305020303" pitchFamily="18" charset="77"/>
              </a:rPr>
              <a:t>more</a:t>
            </a:r>
          </a:p>
          <a:p>
            <a:r>
              <a:rPr lang="en-US" sz="2000" b="0" i="0" dirty="0">
                <a:solidFill>
                  <a:schemeClr val="bg1"/>
                </a:solidFill>
                <a:effectLst/>
                <a:latin typeface="Goudy Old Style" panose="02020502050305020303" pitchFamily="18" charset="77"/>
              </a:rPr>
              <a:t>Now I want somethin</a:t>
            </a:r>
            <a:r>
              <a:rPr lang="en-US" sz="2000" dirty="0">
                <a:solidFill>
                  <a:schemeClr val="bg1"/>
                </a:solidFill>
                <a:latin typeface="Goudy Old Style" panose="02020502050305020303" pitchFamily="18" charset="77"/>
              </a:rPr>
              <a:t>g</a:t>
            </a:r>
            <a:r>
              <a:rPr lang="en-US" sz="2000" b="0" i="0" dirty="0">
                <a:solidFill>
                  <a:schemeClr val="bg1"/>
                </a:solidFill>
                <a:effectLst/>
                <a:latin typeface="Goudy Old Style" panose="02020502050305020303" pitchFamily="18" charset="77"/>
              </a:rPr>
              <a:t> more.</a:t>
            </a:r>
          </a:p>
          <a:p>
            <a:r>
              <a:rPr lang="en-US" sz="2000" b="0" i="0" dirty="0">
                <a:solidFill>
                  <a:schemeClr val="bg1"/>
                </a:solidFill>
                <a:effectLst/>
                <a:latin typeface="Goudy Old Style" panose="02020502050305020303" pitchFamily="18" charset="77"/>
              </a:rPr>
              <a:t>Where are you, blue flower?</a:t>
            </a: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Come back and stay,</a:t>
            </a:r>
            <a:br>
              <a:rPr lang="en-US" sz="2000" b="0" i="0" dirty="0">
                <a:solidFill>
                  <a:schemeClr val="bg1"/>
                </a:solidFill>
                <a:effectLst/>
                <a:latin typeface="Goudy Old Style" panose="02020502050305020303" pitchFamily="18" charset="77"/>
              </a:rPr>
            </a:br>
            <a:r>
              <a:rPr lang="en-US" sz="2000" b="0" i="0" dirty="0" err="1">
                <a:solidFill>
                  <a:schemeClr val="bg1"/>
                </a:solidFill>
                <a:effectLst/>
                <a:latin typeface="Goudy Old Style" panose="02020502050305020303" pitchFamily="18" charset="77"/>
              </a:rPr>
              <a:t>'Cause</a:t>
            </a:r>
            <a:r>
              <a:rPr lang="en-US" sz="2000" b="0" i="0" dirty="0">
                <a:solidFill>
                  <a:schemeClr val="bg1"/>
                </a:solidFill>
                <a:effectLst/>
                <a:latin typeface="Goudy Old Style" panose="02020502050305020303" pitchFamily="18" charset="77"/>
              </a:rPr>
              <a:t> I can't find anything</a:t>
            </a: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Better than this ache.</a:t>
            </a:r>
          </a:p>
          <a:p>
            <a:r>
              <a:rPr lang="en-US" sz="2000" b="0" i="0" dirty="0">
                <a:solidFill>
                  <a:schemeClr val="bg1"/>
                </a:solidFill>
                <a:effectLst/>
                <a:latin typeface="Goudy Old Style" panose="02020502050305020303" pitchFamily="18" charset="77"/>
              </a:rPr>
              <a:t>I had to find you, I had to see you,</a:t>
            </a: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I couldn't let you go.</a:t>
            </a: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If only I could finally reach you,</a:t>
            </a: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The gardens where you grow</a:t>
            </a:r>
          </a:p>
          <a:p>
            <a:r>
              <a:rPr lang="en-US" sz="2000" b="0" i="0" dirty="0">
                <a:solidFill>
                  <a:schemeClr val="bg1"/>
                </a:solidFill>
                <a:effectLst/>
                <a:latin typeface="Goudy Old Style" panose="02020502050305020303" pitchFamily="18" charset="77"/>
              </a:rPr>
              <a:t>Now I want somethin</a:t>
            </a:r>
            <a:r>
              <a:rPr lang="en-US" sz="2000" dirty="0">
                <a:solidFill>
                  <a:schemeClr val="bg1"/>
                </a:solidFill>
                <a:latin typeface="Goudy Old Style" panose="02020502050305020303" pitchFamily="18" charset="77"/>
              </a:rPr>
              <a:t>g</a:t>
            </a:r>
            <a:r>
              <a:rPr lang="en-US" sz="2000" b="0" i="0" dirty="0">
                <a:solidFill>
                  <a:schemeClr val="bg1"/>
                </a:solidFill>
                <a:effectLst/>
                <a:latin typeface="Goudy Old Style" panose="02020502050305020303" pitchFamily="18" charset="77"/>
              </a:rPr>
              <a:t> more.</a:t>
            </a:r>
            <a:endParaRPr lang="en-US" sz="2000" b="0" i="1" dirty="0">
              <a:solidFill>
                <a:schemeClr val="bg1"/>
              </a:solidFill>
              <a:effectLst/>
              <a:latin typeface="Goudy Old Style" panose="02020502050305020303" pitchFamily="18" charset="77"/>
            </a:endParaRPr>
          </a:p>
          <a:p>
            <a:r>
              <a:rPr lang="en-US" b="0" i="1" dirty="0">
                <a:solidFill>
                  <a:schemeClr val="bg1"/>
                </a:solidFill>
                <a:effectLst/>
                <a:latin typeface="Goudy Old Style" panose="02020502050305020303" pitchFamily="18" charset="77"/>
              </a:rPr>
              <a:t>“Thou hast made us for thyself, O Lord, and our heart is restless until it finds its rest in thee.”                                      </a:t>
            </a:r>
            <a:r>
              <a:rPr lang="en-US" sz="1600" b="0" dirty="0">
                <a:solidFill>
                  <a:schemeClr val="bg1"/>
                </a:solidFill>
                <a:effectLst/>
                <a:latin typeface="Goudy Old Style" panose="02020502050305020303" pitchFamily="18" charset="77"/>
              </a:rPr>
              <a:t>― Augustine of Hippo, </a:t>
            </a:r>
            <a:r>
              <a:rPr lang="en-US" sz="1600" b="0" i="1" dirty="0">
                <a:solidFill>
                  <a:schemeClr val="bg1"/>
                </a:solidFill>
                <a:effectLst/>
                <a:latin typeface="Goudy Old Style" panose="02020502050305020303" pitchFamily="18" charset="77"/>
              </a:rPr>
              <a:t>Confessions</a:t>
            </a:r>
            <a:r>
              <a:rPr lang="en-US" sz="1600" b="0" dirty="0">
                <a:solidFill>
                  <a:schemeClr val="bg1"/>
                </a:solidFill>
                <a:effectLst/>
                <a:latin typeface="Goudy Old Style" panose="02020502050305020303" pitchFamily="18" charset="77"/>
              </a:rPr>
              <a:t>, 4</a:t>
            </a:r>
            <a:r>
              <a:rPr lang="en-US" sz="1600" b="0" baseline="30000" dirty="0">
                <a:solidFill>
                  <a:schemeClr val="bg1"/>
                </a:solidFill>
                <a:effectLst/>
                <a:latin typeface="Goudy Old Style" panose="02020502050305020303" pitchFamily="18" charset="77"/>
              </a:rPr>
              <a:t>th</a:t>
            </a:r>
            <a:r>
              <a:rPr lang="en-US" sz="1600" b="0" dirty="0">
                <a:solidFill>
                  <a:schemeClr val="bg1"/>
                </a:solidFill>
                <a:effectLst/>
                <a:latin typeface="Goudy Old Style" panose="02020502050305020303" pitchFamily="18" charset="77"/>
              </a:rPr>
              <a:t> century</a:t>
            </a:r>
          </a:p>
          <a:p>
            <a:br>
              <a:rPr lang="en-US" sz="2000" i="1" dirty="0">
                <a:solidFill>
                  <a:schemeClr val="bg1"/>
                </a:solidFill>
                <a:latin typeface="Goudy Old Style" panose="02020502050305020303" pitchFamily="18" charset="77"/>
              </a:rPr>
            </a:br>
            <a:endParaRPr lang="en-US" sz="2000" b="0" i="1" dirty="0">
              <a:solidFill>
                <a:schemeClr val="bg1"/>
              </a:solidFill>
              <a:effectLst/>
              <a:latin typeface="Goudy Old Style" panose="02020502050305020303" pitchFamily="18" charset="77"/>
            </a:endParaRPr>
          </a:p>
          <a:p>
            <a:br>
              <a:rPr lang="en-US" sz="2000" dirty="0">
                <a:solidFill>
                  <a:schemeClr val="bg1"/>
                </a:solidFill>
                <a:latin typeface="Goudy Old Style" panose="02020502050305020303" pitchFamily="18" charset="77"/>
              </a:rPr>
            </a:br>
            <a:endParaRPr lang="en-US" sz="2000" i="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6AE53355-2305-EBAF-892F-7FCB059CF8C5}"/>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D9657F2C-BEB2-5445-7BA5-5E28B4E7BCBA}"/>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2079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45494B-32E8-1739-F5CA-09603FF46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F1635-70D0-8AA4-F9B7-3346581739F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69CFAA72-701D-31FC-4A35-7A0C50A86765}"/>
              </a:ext>
            </a:extLst>
          </p:cNvPr>
          <p:cNvSpPr>
            <a:spLocks noGrp="1"/>
          </p:cNvSpPr>
          <p:nvPr>
            <p:ph type="subTitle" idx="1"/>
          </p:nvPr>
        </p:nvSpPr>
        <p:spPr>
          <a:xfrm>
            <a:off x="0" y="-1"/>
            <a:ext cx="10537371" cy="6835139"/>
          </a:xfrm>
        </p:spPr>
        <p:txBody>
          <a:bodyPr>
            <a:normAutofit/>
          </a:bodyPr>
          <a:lstStyle/>
          <a:p>
            <a:br>
              <a:rPr lang="en-US" sz="5500" b="1" dirty="0">
                <a:solidFill>
                  <a:schemeClr val="bg1"/>
                </a:solidFill>
                <a:latin typeface="Goudy Old Style" panose="02020502050305020303" pitchFamily="18" charset="77"/>
                <a:ea typeface="Goudy Old Style" charset="0"/>
                <a:cs typeface="Goudy Old Style" charset="0"/>
              </a:rPr>
            </a:br>
            <a:r>
              <a:rPr lang="en-US" b="0" i="0" dirty="0">
                <a:solidFill>
                  <a:schemeClr val="bg1"/>
                </a:solidFill>
                <a:effectLst/>
                <a:latin typeface="Goudy Old Style" panose="02020502050305020303" pitchFamily="18" charset="77"/>
              </a:rPr>
              <a:t>For you were once darkness, but now you are light in the Lord.                                           Live as children of light (for the fruit of the light consists in all goodness, righteousness, and truth), and find out what pleases the Lord. </a:t>
            </a:r>
            <a:r>
              <a:rPr lang="en-US" b="1" baseline="30000" dirty="0">
                <a:solidFill>
                  <a:schemeClr val="bg1"/>
                </a:solidFill>
                <a:latin typeface="Goudy Old Style" panose="02020502050305020303" pitchFamily="18" charset="77"/>
              </a:rPr>
              <a:t>                       </a:t>
            </a:r>
          </a:p>
          <a:p>
            <a:r>
              <a:rPr lang="en-US" b="0" i="0" dirty="0">
                <a:solidFill>
                  <a:schemeClr val="bg1"/>
                </a:solidFill>
                <a:effectLst/>
                <a:latin typeface="Goudy Old Style" panose="02020502050305020303" pitchFamily="18" charset="77"/>
              </a:rPr>
              <a:t>Have nothing to do with the fruitless deeds of darkness, but rather expose them.       It is shameful even to mention what the disobedient do in secret. But everything exposed by the light becomes visible—and everything that is illuminated becomes a light. This is why it is said: “Wake up, sleeper,</a:t>
            </a:r>
            <a:r>
              <a:rPr lang="en-US" dirty="0">
                <a:solidFill>
                  <a:schemeClr val="bg1"/>
                </a:solidFill>
                <a:latin typeface="Goudy Old Style" panose="02020502050305020303" pitchFamily="18" charset="77"/>
              </a:rPr>
              <a:t> </a:t>
            </a:r>
            <a:r>
              <a:rPr lang="en-US" b="0" i="0" dirty="0">
                <a:solidFill>
                  <a:schemeClr val="bg1"/>
                </a:solidFill>
                <a:effectLst/>
                <a:latin typeface="Goudy Old Style" panose="02020502050305020303" pitchFamily="18" charset="77"/>
              </a:rPr>
              <a:t>rise from the dead,                                and Christ will shine on you.” Be very careful, then, how you live—                          not as unwise but as wise, making the most of every opportu</a:t>
            </a:r>
            <a:r>
              <a:rPr lang="en-US" dirty="0">
                <a:solidFill>
                  <a:schemeClr val="bg1"/>
                </a:solidFill>
                <a:latin typeface="Goudy Old Style" panose="02020502050305020303" pitchFamily="18" charset="77"/>
              </a:rPr>
              <a:t>nity                       </a:t>
            </a:r>
            <a:r>
              <a:rPr lang="en-US" b="0" i="0" dirty="0">
                <a:solidFill>
                  <a:schemeClr val="bg1"/>
                </a:solidFill>
                <a:effectLst/>
                <a:latin typeface="Goudy Old Style" panose="02020502050305020303" pitchFamily="18" charset="77"/>
              </a:rPr>
              <a:t>because the days are evil.</a:t>
            </a:r>
          </a:p>
          <a:p>
            <a:endParaRPr lang="en-US" dirty="0">
              <a:solidFill>
                <a:schemeClr val="bg1"/>
              </a:solidFill>
              <a:latin typeface="Goudy Old Style" panose="02020502050305020303" pitchFamily="18" charset="77"/>
            </a:endParaRPr>
          </a:p>
          <a:p>
            <a:r>
              <a:rPr lang="en-US" b="0" i="1" dirty="0">
                <a:solidFill>
                  <a:schemeClr val="bg1"/>
                </a:solidFill>
                <a:effectLst/>
                <a:latin typeface="Goudy Old Style" panose="02020502050305020303" pitchFamily="18" charset="77"/>
              </a:rPr>
              <a:t>Ephesians 5:8-15</a:t>
            </a:r>
          </a:p>
          <a:p>
            <a:pPr algn="l"/>
            <a:endParaRPr lang="en-US" sz="5500" b="1" dirty="0">
              <a:solidFill>
                <a:schemeClr val="bg1"/>
              </a:solidFill>
              <a:latin typeface="Goudy Old Style" panose="02020502050305020303" pitchFamily="18" charset="77"/>
              <a:ea typeface="Goudy Old Style" charset="0"/>
              <a:cs typeface="Goudy Old Style" charset="0"/>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00E5A533-89DC-9D1C-80D5-31E25EF874DA}"/>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DEE6A1C-E373-324E-FDC0-4E10606FA2C6}"/>
              </a:ext>
            </a:extLst>
          </p:cNvPr>
          <p:cNvPicPr>
            <a:picLocks noChangeAspect="1"/>
          </p:cNvPicPr>
          <p:nvPr/>
        </p:nvPicPr>
        <p:blipFill>
          <a:blip r:embed="rId2"/>
          <a:stretch>
            <a:fillRect/>
          </a:stretch>
        </p:blipFill>
        <p:spPr>
          <a:xfrm>
            <a:off x="10537371" y="1524000"/>
            <a:ext cx="1654628" cy="2827868"/>
          </a:xfrm>
          <a:prstGeom prst="rect">
            <a:avLst/>
          </a:prstGeom>
        </p:spPr>
      </p:pic>
    </p:spTree>
    <p:extLst>
      <p:ext uri="{BB962C8B-B14F-4D97-AF65-F5344CB8AC3E}">
        <p14:creationId xmlns:p14="http://schemas.microsoft.com/office/powerpoint/2010/main" val="235187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159065-B085-E96F-3C67-FBFBA15FC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BB7C-2214-B872-123B-35F435115AB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0203CEE-C8FE-F348-6C51-ADE69915C70E}"/>
              </a:ext>
            </a:extLst>
          </p:cNvPr>
          <p:cNvSpPr>
            <a:spLocks noGrp="1"/>
          </p:cNvSpPr>
          <p:nvPr>
            <p:ph type="subTitle" idx="1"/>
          </p:nvPr>
        </p:nvSpPr>
        <p:spPr>
          <a:xfrm>
            <a:off x="0" y="-1"/>
            <a:ext cx="10537371" cy="6835139"/>
          </a:xfrm>
        </p:spPr>
        <p:txBody>
          <a:bodyPr>
            <a:normAutofit fontScale="77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2600" b="1" dirty="0">
                <a:solidFill>
                  <a:schemeClr val="bg1"/>
                </a:solidFill>
                <a:latin typeface="Goudy Old Style" charset="0"/>
                <a:ea typeface="Goudy Old Style" charset="0"/>
                <a:cs typeface="Goudy Old Style" charset="0"/>
              </a:rPr>
              <a:t>Why Narnia matters SO much today</a:t>
            </a:r>
            <a:br>
              <a:rPr lang="en-US" sz="2600" b="1" dirty="0">
                <a:solidFill>
                  <a:schemeClr val="bg1"/>
                </a:solidFill>
                <a:latin typeface="Goudy Old Style" charset="0"/>
                <a:ea typeface="Goudy Old Style" charset="0"/>
                <a:cs typeface="Goudy Old Style" charset="0"/>
              </a:rPr>
            </a:br>
            <a:r>
              <a:rPr lang="en-US" sz="2600" b="1" dirty="0">
                <a:solidFill>
                  <a:schemeClr val="bg1"/>
                </a:solidFill>
                <a:latin typeface="Goudy Old Style" charset="0"/>
                <a:ea typeface="Goudy Old Style" charset="0"/>
                <a:cs typeface="Goudy Old Style" charset="0"/>
              </a:rPr>
              <a:t>Aggressively secular narrative pervading our culture—how to counter? </a:t>
            </a:r>
          </a:p>
          <a:p>
            <a:pPr algn="l"/>
            <a:r>
              <a:rPr lang="en-US" sz="2600" b="1" dirty="0">
                <a:solidFill>
                  <a:schemeClr val="bg1"/>
                </a:solidFill>
                <a:latin typeface="Goudy Old Style" charset="0"/>
                <a:ea typeface="Goudy Old Style" charset="0"/>
                <a:cs typeface="Goudy Old Style" charset="0"/>
              </a:rPr>
              <a:t>Which Story Can We Trust? Either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here by accident, meaningless products of a random process. We create our own identity and can only invent meaning and purpose in life and do our best to stay alive—even though there is no point to life.</a:t>
            </a:r>
            <a:r>
              <a:rPr lang="en-US" sz="2200" dirty="0">
                <a:solidFill>
                  <a:schemeClr val="bg1"/>
                </a:solidFill>
                <a:latin typeface="Goudy Old Style" charset="0"/>
                <a:ea typeface="Goudy Old Style" charset="0"/>
                <a:cs typeface="Goudy Old Style" charset="0"/>
              </a:rPr>
              <a:t> Sartre, Dawkins, Nietzsche, most schools</a:t>
            </a:r>
            <a:br>
              <a:rPr lang="en-US" sz="2200" i="1" dirty="0">
                <a:solidFill>
                  <a:schemeClr val="bg1"/>
                </a:solidFill>
                <a:latin typeface="Goudy Old Style" charset="0"/>
                <a:ea typeface="Goudy Old Style" charset="0"/>
                <a:cs typeface="Goudy Old Style" charset="0"/>
              </a:rPr>
            </a:br>
            <a:r>
              <a:rPr lang="en-US" sz="2200" i="1"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OR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precious creatures made by and in the image of a loving God, who has created us for something special that we are asked to do. We have the privilege of being able to do good and experience purpose as we live by faith in Christ in His Kingdom. </a:t>
            </a:r>
            <a:r>
              <a:rPr lang="en-US" sz="2200" dirty="0">
                <a:solidFill>
                  <a:schemeClr val="bg1"/>
                </a:solidFill>
                <a:latin typeface="Goudy Old Style" charset="0"/>
                <a:ea typeface="Goudy Old Style" charset="0"/>
                <a:cs typeface="Goudy Old Style" charset="0"/>
              </a:rPr>
              <a:t>The witness of Scripture, the Church, and the saints</a:t>
            </a:r>
            <a:endParaRPr lang="en-US" sz="2200" i="1"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These two stories are </a:t>
            </a:r>
            <a:r>
              <a:rPr lang="en-US" sz="2600" b="1" dirty="0">
                <a:solidFill>
                  <a:schemeClr val="bg1"/>
                </a:solidFill>
                <a:latin typeface="Goudy Old Style" charset="0"/>
                <a:ea typeface="Goudy Old Style" charset="0"/>
                <a:cs typeface="Goudy Old Style" charset="0"/>
              </a:rPr>
              <a:t>totally incompatible</a:t>
            </a:r>
            <a:r>
              <a:rPr lang="en-US" sz="2600" dirty="0">
                <a:solidFill>
                  <a:schemeClr val="bg1"/>
                </a:solidFill>
                <a:latin typeface="Goudy Old Style" charset="0"/>
                <a:ea typeface="Goudy Old Style" charset="0"/>
                <a:cs typeface="Goudy Old Style" charset="0"/>
              </a:rPr>
              <a:t>. They can’t both be right: cognitive dissonance. So which do we trust? Other stories, like the </a:t>
            </a:r>
            <a:r>
              <a:rPr lang="en-US" sz="2600" i="1" dirty="0">
                <a:solidFill>
                  <a:schemeClr val="bg1"/>
                </a:solidFill>
                <a:latin typeface="Goudy Old Style" charset="0"/>
                <a:ea typeface="Goudy Old Style" charset="0"/>
                <a:cs typeface="Goudy Old Style" charset="0"/>
              </a:rPr>
              <a:t>Chronicles of Narnia</a:t>
            </a:r>
            <a:r>
              <a:rPr lang="en-US" sz="2600" dirty="0">
                <a:solidFill>
                  <a:schemeClr val="bg1"/>
                </a:solidFill>
                <a:latin typeface="Goudy Old Style" charset="0"/>
                <a:ea typeface="Goudy Old Style" charset="0"/>
                <a:cs typeface="Goudy Old Style" charset="0"/>
              </a:rPr>
              <a:t>, can help us here by highlighting dissonance or by creating a narrative we want to inhabit. So which do we trust? Is </a:t>
            </a:r>
            <a:r>
              <a:rPr lang="en-US" sz="2600" dirty="0" err="1">
                <a:solidFill>
                  <a:schemeClr val="bg1"/>
                </a:solidFill>
                <a:latin typeface="Goudy Old Style" charset="0"/>
                <a:ea typeface="Goudy Old Style" charset="0"/>
                <a:cs typeface="Goudy Old Style" charset="0"/>
              </a:rPr>
              <a:t>Jadis</a:t>
            </a:r>
            <a:r>
              <a:rPr lang="en-US" sz="2600" dirty="0">
                <a:solidFill>
                  <a:schemeClr val="bg1"/>
                </a:solidFill>
                <a:latin typeface="Goudy Old Style" charset="0"/>
                <a:ea typeface="Goudy Old Style" charset="0"/>
                <a:cs typeface="Goudy Old Style" charset="0"/>
              </a:rPr>
              <a:t>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Queen of the realm of Narnia? OR Is she the White Witch, a usurper in Narnia, which is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realm of the mysterious great and noble lion, Aslan?</a:t>
            </a:r>
            <a:br>
              <a:rPr lang="en-US" sz="2600"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r>
              <a:rPr lang="en-US" sz="2600" dirty="0">
                <a:solidFill>
                  <a:schemeClr val="bg1"/>
                </a:solidFill>
                <a:latin typeface="Goudy Old Style" charset="0"/>
                <a:ea typeface="Goudy Old Style" charset="0"/>
                <a:cs typeface="Goudy Old Style" charset="0"/>
              </a:rPr>
              <a:t>Gradually, one story about Narnia emerges as supremely plausible, as each individual story turns out to be part of this greater narrative. This grand narrative of interlocking stories makes sense of the riddles the children see and experience and reveals the character of each narrative. </a:t>
            </a:r>
            <a:r>
              <a:rPr lang="en-US" sz="2800" i="1" dirty="0">
                <a:solidFill>
                  <a:schemeClr val="bg1"/>
                </a:solidFill>
                <a:latin typeface="Goudy Old Style" charset="0"/>
                <a:ea typeface="Goudy Old Style" charset="0"/>
                <a:cs typeface="Goudy Old Style" charset="0"/>
              </a:rPr>
              <a:t>These stories teach that Biblical truth and the wisdom of the world cannot both be True---we need to learn to think critically because we are surrounded by falsehood.</a:t>
            </a:r>
            <a:endParaRPr lang="en-US" sz="2600"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We each have our unique story. But our own story needs to be brought  into connection with a grand narrative, a big story which gives our story a new importance and significance. Why? Because we realize that our story is framed by something greater which gives us value and purpose. Lewis’s remarkable achievement in Narnia is to allow his readers to </a:t>
            </a:r>
            <a:r>
              <a:rPr lang="en-US" sz="2600" b="1" dirty="0">
                <a:solidFill>
                  <a:schemeClr val="bg1"/>
                </a:solidFill>
                <a:latin typeface="Goudy Old Style" charset="0"/>
                <a:ea typeface="Goudy Old Style" charset="0"/>
                <a:cs typeface="Goudy Old Style" charset="0"/>
              </a:rPr>
              <a:t>inhabit this big story, </a:t>
            </a:r>
            <a:r>
              <a:rPr lang="en-US" sz="2600" dirty="0">
                <a:solidFill>
                  <a:schemeClr val="bg1"/>
                </a:solidFill>
                <a:latin typeface="Goudy Old Style" charset="0"/>
                <a:ea typeface="Goudy Old Style" charset="0"/>
                <a:cs typeface="Goudy Old Style" charset="0"/>
              </a:rPr>
              <a:t>to get inside it and feel what it is like to be part of it.</a:t>
            </a:r>
            <a:r>
              <a:rPr lang="en-US" sz="2600" dirty="0">
                <a:solidFill>
                  <a:schemeClr val="bg1"/>
                </a:solidFill>
              </a:rPr>
              <a:t> --</a:t>
            </a:r>
            <a:r>
              <a:rPr lang="en-US" sz="2600" i="1" dirty="0">
                <a:solidFill>
                  <a:schemeClr val="bg1"/>
                </a:solidFill>
                <a:latin typeface="Goudy Old Style" charset="0"/>
                <a:ea typeface="Goudy Old Style" charset="0"/>
                <a:cs typeface="Goudy Old Style" charset="0"/>
              </a:rPr>
              <a:t>Rev. Dr. Alister McGrath, Holder of the Andreas </a:t>
            </a:r>
            <a:r>
              <a:rPr lang="en-US" sz="2600" i="1" dirty="0" err="1">
                <a:solidFill>
                  <a:schemeClr val="bg1"/>
                </a:solidFill>
                <a:latin typeface="Goudy Old Style" charset="0"/>
                <a:ea typeface="Goudy Old Style" charset="0"/>
                <a:cs typeface="Goudy Old Style" charset="0"/>
              </a:rPr>
              <a:t>Idreos</a:t>
            </a:r>
            <a:r>
              <a:rPr lang="en-US" sz="2600" i="1" dirty="0">
                <a:solidFill>
                  <a:schemeClr val="bg1"/>
                </a:solidFill>
                <a:latin typeface="Goudy Old Style" charset="0"/>
                <a:ea typeface="Goudy Old Style" charset="0"/>
                <a:cs typeface="Goudy Old Style" charset="0"/>
              </a:rPr>
              <a:t> Chair in Science and Religion, Oxford University (Ph.D. in Molecular Biophysics, Doctor of Divinity in Theology, and Ph.D. in Intellectual History, at Oxford)</a:t>
            </a:r>
          </a:p>
        </p:txBody>
      </p:sp>
      <p:sp>
        <p:nvSpPr>
          <p:cNvPr id="6" name="Rectangle 2">
            <a:extLst>
              <a:ext uri="{FF2B5EF4-FFF2-40B4-BE49-F238E27FC236}">
                <a16:creationId xmlns:a16="http://schemas.microsoft.com/office/drawing/2014/main" id="{F75E2D2C-FFE9-404D-857A-00C3871C1AD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181F6C5-C3F9-EB2C-6BDC-063C1F839B03}"/>
              </a:ext>
            </a:extLst>
          </p:cNvPr>
          <p:cNvPicPr>
            <a:picLocks noChangeAspect="1"/>
          </p:cNvPicPr>
          <p:nvPr/>
        </p:nvPicPr>
        <p:blipFill>
          <a:blip r:embed="rId2"/>
          <a:stretch>
            <a:fillRect/>
          </a:stretch>
        </p:blipFill>
        <p:spPr>
          <a:xfrm>
            <a:off x="10537371" y="2116667"/>
            <a:ext cx="1654628" cy="2642369"/>
          </a:xfrm>
          <a:prstGeom prst="rect">
            <a:avLst/>
          </a:prstGeom>
        </p:spPr>
      </p:pic>
    </p:spTree>
    <p:extLst>
      <p:ext uri="{BB962C8B-B14F-4D97-AF65-F5344CB8AC3E}">
        <p14:creationId xmlns:p14="http://schemas.microsoft.com/office/powerpoint/2010/main" val="67201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F4BBD0-9B57-9704-A81B-C3BA7F975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97285-B9B8-F29A-7F6B-303D6D79E49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C7974FD-33E6-E790-49BE-09F7F1773159}"/>
              </a:ext>
            </a:extLst>
          </p:cNvPr>
          <p:cNvSpPr>
            <a:spLocks noGrp="1"/>
          </p:cNvSpPr>
          <p:nvPr>
            <p:ph type="subTitle" idx="1"/>
          </p:nvPr>
        </p:nvSpPr>
        <p:spPr>
          <a:xfrm>
            <a:off x="0" y="-1"/>
            <a:ext cx="10537371" cy="6835139"/>
          </a:xfrm>
        </p:spPr>
        <p:txBody>
          <a:bodyPr>
            <a:normAutofit/>
          </a:bodyPr>
          <a:lstStyle/>
          <a:p>
            <a:pPr algn="l"/>
            <a:r>
              <a:rPr lang="en-US" sz="3600" b="1" dirty="0">
                <a:latin typeface="Goudy Old Style" panose="02020502050305020303" pitchFamily="18" charset="77"/>
              </a:rPr>
              <a:t>“The shaping of our loves, desires, and imagination thus happens primarily </a:t>
            </a:r>
          </a:p>
          <a:p>
            <a:pPr>
              <a:lnSpc>
                <a:spcPct val="100000"/>
              </a:lnSpc>
              <a:spcBef>
                <a:spcPts val="0"/>
              </a:spcBef>
            </a:pPr>
            <a:endParaRPr lang="en-US" sz="2800" b="1" dirty="0">
              <a:solidFill>
                <a:schemeClr val="bg1"/>
              </a:solidFill>
              <a:latin typeface="Goudy Old Style" panose="02020502050305020303" pitchFamily="18" charset="77"/>
            </a:endParaRPr>
          </a:p>
          <a:p>
            <a:pPr>
              <a:lnSpc>
                <a:spcPct val="100000"/>
              </a:lnSpc>
              <a:spcBef>
                <a:spcPts val="0"/>
              </a:spcBef>
            </a:pPr>
            <a:endParaRPr lang="en-US" sz="2800" b="1" dirty="0">
              <a:solidFill>
                <a:schemeClr val="bg1"/>
              </a:solidFill>
              <a:latin typeface="Goudy Old Style" panose="02020502050305020303" pitchFamily="18" charset="77"/>
            </a:endParaRPr>
          </a:p>
          <a:p>
            <a:pPr>
              <a:lnSpc>
                <a:spcPct val="100000"/>
              </a:lnSpc>
              <a:spcBef>
                <a:spcPts val="0"/>
              </a:spcBef>
            </a:pPr>
            <a:r>
              <a:rPr lang="en-US" sz="2800" b="1" dirty="0">
                <a:solidFill>
                  <a:schemeClr val="bg1"/>
                </a:solidFill>
                <a:latin typeface="Goudy Old Style" panose="02020502050305020303" pitchFamily="18" charset="77"/>
              </a:rPr>
              <a:t>The Narnia stories are deeply grounded in the Biblical story and         its four major scenes of Creation, Fall, Redemption, and New Creation. The White Witch, Miraz, and other evil characters in the Narnia stories are all engaged in the evil enchantment of encouraging a </a:t>
            </a:r>
          </a:p>
          <a:p>
            <a:pPr>
              <a:lnSpc>
                <a:spcPct val="100000"/>
              </a:lnSpc>
              <a:spcBef>
                <a:spcPts val="0"/>
              </a:spcBef>
            </a:pPr>
            <a:r>
              <a:rPr lang="en-US" sz="2800" b="1" u="sng" dirty="0">
                <a:solidFill>
                  <a:schemeClr val="bg1"/>
                </a:solidFill>
                <a:latin typeface="Goudy Old Style" panose="02020502050305020303" pitchFamily="18" charset="77"/>
              </a:rPr>
              <a:t>Disciplined Forgetting </a:t>
            </a:r>
            <a:r>
              <a:rPr lang="en-US" sz="2800" b="1" dirty="0">
                <a:solidFill>
                  <a:schemeClr val="bg1"/>
                </a:solidFill>
                <a:latin typeface="Goudy Old Style" panose="02020502050305020303" pitchFamily="18" charset="77"/>
              </a:rPr>
              <a:t>of Aslan, his Story, and the Deep Magic. </a:t>
            </a:r>
          </a:p>
          <a:p>
            <a:pPr algn="l">
              <a:lnSpc>
                <a:spcPct val="100000"/>
              </a:lnSpc>
              <a:spcBef>
                <a:spcPts val="0"/>
              </a:spcBef>
            </a:pPr>
            <a:endParaRPr lang="en-US" sz="3600" b="1" i="1" dirty="0">
              <a:solidFill>
                <a:schemeClr val="bg1"/>
              </a:solidFill>
              <a:latin typeface="Goudy Old Style" panose="02020502050305020303" pitchFamily="18" charset="77"/>
            </a:endParaRP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A6758855-577D-0A18-4DE8-65A5D8ABFF7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66BEF7A-BE8A-BD71-F9AC-922F824D6E2A}"/>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98011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2E691AD-9242-E2CB-B796-75F74D42F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D730B-1359-2561-FDAD-93A31C191E2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BEC9F28-F5DA-C1EC-B85F-AEB9044B9F91}"/>
              </a:ext>
            </a:extLst>
          </p:cNvPr>
          <p:cNvSpPr>
            <a:spLocks noGrp="1"/>
          </p:cNvSpPr>
          <p:nvPr>
            <p:ph type="subTitle" idx="1"/>
          </p:nvPr>
        </p:nvSpPr>
        <p:spPr>
          <a:xfrm>
            <a:off x="0" y="-1"/>
            <a:ext cx="10537371" cy="6835139"/>
          </a:xfrm>
        </p:spPr>
        <p:txBody>
          <a:bodyPr>
            <a:normAutofit fontScale="62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3500" b="1" dirty="0">
                <a:solidFill>
                  <a:schemeClr val="bg1"/>
                </a:solidFill>
                <a:latin typeface="Goudy Old Style" charset="0"/>
                <a:ea typeface="Goudy Old Style" charset="0"/>
                <a:cs typeface="Goudy Old Style" charset="0"/>
              </a:rPr>
              <a:t>Why Prince Caspian is especially relevant today </a:t>
            </a:r>
          </a:p>
          <a:p>
            <a:pPr algn="l">
              <a:lnSpc>
                <a:spcPct val="110000"/>
              </a:lnSpc>
            </a:pPr>
            <a:r>
              <a:rPr lang="en-US" sz="3500" b="0" i="0" dirty="0">
                <a:solidFill>
                  <a:schemeClr val="bg1"/>
                </a:solidFill>
                <a:effectLst/>
                <a:latin typeface="Goudy Old Style" panose="02020502050305020303" pitchFamily="18" charset="77"/>
              </a:rPr>
              <a:t>Imagine living in a land </a:t>
            </a:r>
          </a:p>
          <a:p>
            <a:pPr algn="l">
              <a:lnSpc>
                <a:spcPct val="110000"/>
              </a:lnSpc>
            </a:pPr>
            <a:r>
              <a:rPr lang="en-US" sz="3500" b="0" i="0" dirty="0">
                <a:solidFill>
                  <a:schemeClr val="bg1"/>
                </a:solidFill>
                <a:effectLst/>
                <a:latin typeface="Goudy Old Style" panose="02020502050305020303" pitchFamily="18" charset="77"/>
              </a:rPr>
              <a:t>--that had forgotten its history and substituted a revisionist narrative that said all evidences of the Divine were foolish myths, </a:t>
            </a:r>
          </a:p>
          <a:p>
            <a:pPr algn="l">
              <a:lnSpc>
                <a:spcPct val="110000"/>
              </a:lnSpc>
            </a:pPr>
            <a:r>
              <a:rPr lang="en-US" sz="3500" b="0" i="0" dirty="0">
                <a:solidFill>
                  <a:schemeClr val="bg1"/>
                </a:solidFill>
                <a:effectLst/>
                <a:latin typeface="Goudy Old Style" panose="02020502050305020303" pitchFamily="18" charset="77"/>
              </a:rPr>
              <a:t>--where individuals struggled to practice their faith while being surrounded by a sea of doubters and skeptics, </a:t>
            </a:r>
          </a:p>
          <a:p>
            <a:pPr algn="l">
              <a:lnSpc>
                <a:spcPct val="110000"/>
              </a:lnSpc>
            </a:pPr>
            <a:r>
              <a:rPr lang="en-US" sz="3500" b="0" i="0" dirty="0">
                <a:solidFill>
                  <a:schemeClr val="bg1"/>
                </a:solidFill>
                <a:effectLst/>
                <a:latin typeface="Goudy Old Style" panose="02020502050305020303" pitchFamily="18" charset="77"/>
              </a:rPr>
              <a:t>--where Evil seemed poised to triumph over Good, and</a:t>
            </a:r>
          </a:p>
          <a:p>
            <a:pPr algn="l">
              <a:lnSpc>
                <a:spcPct val="110000"/>
              </a:lnSpc>
            </a:pPr>
            <a:r>
              <a:rPr lang="en-US" sz="3500" dirty="0">
                <a:solidFill>
                  <a:schemeClr val="bg1"/>
                </a:solidFill>
                <a:latin typeface="Goudy Old Style" panose="02020502050305020303" pitchFamily="18" charset="77"/>
              </a:rPr>
              <a:t>--</a:t>
            </a:r>
            <a:r>
              <a:rPr lang="en-US" sz="3500" b="0" i="0" dirty="0">
                <a:solidFill>
                  <a:schemeClr val="bg1"/>
                </a:solidFill>
                <a:effectLst/>
                <a:latin typeface="Goudy Old Style" panose="02020502050305020303" pitchFamily="18" charset="77"/>
              </a:rPr>
              <a:t> where even the strongest believers wondered sometimes whether they had been abandoned. </a:t>
            </a:r>
          </a:p>
          <a:p>
            <a:pPr algn="l">
              <a:lnSpc>
                <a:spcPct val="110000"/>
              </a:lnSpc>
              <a:spcAft>
                <a:spcPts val="300"/>
              </a:spcAft>
            </a:pPr>
            <a:br>
              <a:rPr lang="en-US" sz="3500" b="0" i="0" dirty="0">
                <a:solidFill>
                  <a:schemeClr val="bg1"/>
                </a:solidFill>
                <a:effectLst/>
                <a:latin typeface="Goudy Old Style" panose="02020502050305020303" pitchFamily="18" charset="77"/>
              </a:rPr>
            </a:br>
            <a:r>
              <a:rPr lang="en-US" sz="3500" b="0" i="0" dirty="0">
                <a:solidFill>
                  <a:schemeClr val="bg1"/>
                </a:solidFill>
                <a:effectLst/>
                <a:latin typeface="Goudy Old Style" panose="02020502050305020303" pitchFamily="18" charset="77"/>
              </a:rPr>
              <a:t>Welcome to the world of </a:t>
            </a:r>
            <a:r>
              <a:rPr lang="en-US" sz="3500" b="0" i="1" dirty="0">
                <a:solidFill>
                  <a:schemeClr val="bg1"/>
                </a:solidFill>
                <a:effectLst/>
                <a:latin typeface="Goudy Old Style" panose="02020502050305020303" pitchFamily="18" charset="77"/>
              </a:rPr>
              <a:t>Prince Caspian</a:t>
            </a:r>
            <a:r>
              <a:rPr lang="en-US" sz="3500" b="0" i="0" dirty="0">
                <a:solidFill>
                  <a:schemeClr val="bg1"/>
                </a:solidFill>
                <a:effectLst/>
                <a:latin typeface="Goudy Old Style" panose="02020502050305020303" pitchFamily="18" charset="77"/>
              </a:rPr>
              <a:t>, the next book of the Chronicles of Narnia after </a:t>
            </a:r>
            <a:r>
              <a:rPr lang="en-US" sz="3500" b="0" i="1" dirty="0">
                <a:solidFill>
                  <a:schemeClr val="bg1"/>
                </a:solidFill>
                <a:effectLst/>
                <a:latin typeface="Goudy Old Style" panose="02020502050305020303" pitchFamily="18" charset="77"/>
              </a:rPr>
              <a:t>The Lion, the Witch, and the Wardrobe</a:t>
            </a:r>
            <a:r>
              <a:rPr lang="en-US" sz="3500" b="0" i="0" dirty="0">
                <a:solidFill>
                  <a:schemeClr val="bg1"/>
                </a:solidFill>
                <a:effectLst/>
                <a:latin typeface="Goudy Old Style" panose="02020502050305020303" pitchFamily="18" charset="77"/>
              </a:rPr>
              <a:t>. C.S. Lewis wrote that this book concerns the “restoration of the true religion after a corruption.</a:t>
            </a:r>
          </a:p>
          <a:p>
            <a:pPr algn="l">
              <a:lnSpc>
                <a:spcPct val="110000"/>
              </a:lnSpc>
            </a:pPr>
            <a:r>
              <a:rPr lang="en-US" sz="3500" b="0" i="0" dirty="0">
                <a:solidFill>
                  <a:schemeClr val="bg1"/>
                </a:solidFill>
                <a:effectLst/>
                <a:latin typeface="Goudy Old Style" panose="02020502050305020303" pitchFamily="18" charset="77"/>
              </a:rPr>
              <a:t>We will be examining such themes as </a:t>
            </a:r>
          </a:p>
          <a:p>
            <a:pPr algn="l">
              <a:lnSpc>
                <a:spcPct val="110000"/>
              </a:lnSpc>
            </a:pPr>
            <a:r>
              <a:rPr lang="en-US" sz="3500" b="0" i="0" dirty="0">
                <a:solidFill>
                  <a:schemeClr val="bg1"/>
                </a:solidFill>
                <a:effectLst/>
                <a:latin typeface="Goudy Old Style" panose="02020502050305020303" pitchFamily="18" charset="77"/>
              </a:rPr>
              <a:t>   --how disbelief and doubt creep into our lives, </a:t>
            </a:r>
          </a:p>
          <a:p>
            <a:pPr algn="l">
              <a:lnSpc>
                <a:spcPct val="110000"/>
              </a:lnSpc>
            </a:pPr>
            <a:r>
              <a:rPr lang="en-US" sz="3500" b="0" i="0" dirty="0">
                <a:solidFill>
                  <a:schemeClr val="bg1"/>
                </a:solidFill>
                <a:effectLst/>
                <a:latin typeface="Goudy Old Style" panose="02020502050305020303" pitchFamily="18" charset="77"/>
              </a:rPr>
              <a:t>   --the effects of living under the wrong framework of reality, </a:t>
            </a:r>
          </a:p>
          <a:p>
            <a:pPr algn="l">
              <a:lnSpc>
                <a:spcPct val="110000"/>
              </a:lnSpc>
            </a:pPr>
            <a:r>
              <a:rPr lang="en-US" sz="3500" b="0" i="0" dirty="0">
                <a:solidFill>
                  <a:schemeClr val="bg1"/>
                </a:solidFill>
                <a:effectLst/>
                <a:latin typeface="Goudy Old Style" panose="02020502050305020303" pitchFamily="18" charset="77"/>
              </a:rPr>
              <a:t>   --the importance of cultivating virtue and courage, and </a:t>
            </a:r>
          </a:p>
          <a:p>
            <a:pPr algn="l">
              <a:lnSpc>
                <a:spcPct val="110000"/>
              </a:lnSpc>
            </a:pPr>
            <a:r>
              <a:rPr lang="en-US" sz="3500" b="0" i="0" dirty="0">
                <a:solidFill>
                  <a:schemeClr val="bg1"/>
                </a:solidFill>
                <a:effectLst/>
                <a:latin typeface="Goudy Old Style" panose="02020502050305020303" pitchFamily="18" charset="77"/>
              </a:rPr>
              <a:t>   --the priority of seeking the Kingdom of God with our whole heart.</a:t>
            </a: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03BF0CD5-E8B5-F968-C831-062D9A2C4652}"/>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A22BF40-F05E-8928-87C7-796FF3A4B1FF}"/>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13877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9669EFF-4FB0-7937-49A7-810894BF01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7C908-FF15-F27D-6472-A8951E902CD7}"/>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39C531A8-1EAC-6500-E4A3-D0B38F863757}"/>
              </a:ext>
            </a:extLst>
          </p:cNvPr>
          <p:cNvSpPr>
            <a:spLocks noGrp="1"/>
          </p:cNvSpPr>
          <p:nvPr>
            <p:ph type="subTitle" idx="1"/>
          </p:nvPr>
        </p:nvSpPr>
        <p:spPr>
          <a:xfrm>
            <a:off x="-1" y="-1"/>
            <a:ext cx="11185452" cy="6835139"/>
          </a:xfrm>
        </p:spPr>
        <p:txBody>
          <a:bodyPr>
            <a:normAutofit lnSpcReduction="10000"/>
          </a:bodyPr>
          <a:lstStyle/>
          <a:p>
            <a:pPr algn="l"/>
            <a:r>
              <a:rPr lang="en-US" sz="2200" b="1" dirty="0">
                <a:solidFill>
                  <a:schemeClr val="bg1"/>
                </a:solidFill>
                <a:latin typeface="Goudy Old Style" panose="02020502050305020303" pitchFamily="18" charset="77"/>
              </a:rPr>
              <a:t>Chapter 7: “Old Narnia in Danger”                                                                                           </a:t>
            </a:r>
            <a:r>
              <a:rPr lang="en-US" sz="2200" i="1" dirty="0">
                <a:solidFill>
                  <a:schemeClr val="bg1"/>
                </a:solidFill>
                <a:latin typeface="Goudy Old Style" panose="02020502050305020303" pitchFamily="18" charset="77"/>
              </a:rPr>
              <a:t>(Firing the imagination—What does he mean by Old Narnia? Danger? Danger from what or whom?)</a:t>
            </a:r>
          </a:p>
          <a:p>
            <a:pPr algn="l"/>
            <a:r>
              <a:rPr lang="en-US" sz="2200" dirty="0">
                <a:solidFill>
                  <a:schemeClr val="bg1"/>
                </a:solidFill>
                <a:latin typeface="Goudy Old Style" panose="02020502050305020303" pitchFamily="18" charset="77"/>
              </a:rPr>
              <a:t>Caspian gathers with an astonishing variety of Old Narnians on the Dancing Lawn for a council of war, but is interrupted by the sudden and welcome arrival of his old tutor, Dr. Cornelius</a:t>
            </a:r>
          </a:p>
          <a:p>
            <a:pPr algn="l"/>
            <a:r>
              <a:rPr lang="en-US" sz="2200" dirty="0">
                <a:solidFill>
                  <a:schemeClr val="bg1"/>
                </a:solidFill>
                <a:latin typeface="Goudy Old Style" panose="02020502050305020303" pitchFamily="18" charset="77"/>
              </a:rPr>
              <a:t>Dr. Cornelius advises them that they have been betrayed, that Miraz is on the march, and that they must flee to avoid capture. He advises choosing somewhere that can be fortified as a stronghold and suggests Aslan’s How, the site of the Stone Table</a:t>
            </a:r>
          </a:p>
          <a:p>
            <a:pPr algn="l"/>
            <a:r>
              <a:rPr lang="en-US" sz="2200" dirty="0">
                <a:solidFill>
                  <a:schemeClr val="bg1"/>
                </a:solidFill>
                <a:latin typeface="Goudy Old Style" panose="02020502050305020303" pitchFamily="18" charset="77"/>
              </a:rPr>
              <a:t>The Old Narnians establish themselves at Aslan’s How, but are soon discovered by Miraz and his forces, and battles begin, which do not go well for the Old Narnians</a:t>
            </a:r>
          </a:p>
          <a:p>
            <a:pPr algn="l"/>
            <a:r>
              <a:rPr lang="en-US" sz="2200" dirty="0">
                <a:solidFill>
                  <a:schemeClr val="bg1"/>
                </a:solidFill>
                <a:latin typeface="Goudy Old Style" panose="02020502050305020303" pitchFamily="18" charset="77"/>
              </a:rPr>
              <a:t>Another council of war is held and they decide they are in extremity and that Caspian should blow Queen Susan’s horn at dawn, with messengers being sent to Lantern Waste and </a:t>
            </a:r>
            <a:r>
              <a:rPr lang="en-US" sz="2200" dirty="0" err="1">
                <a:solidFill>
                  <a:schemeClr val="bg1"/>
                </a:solidFill>
                <a:latin typeface="Goudy Old Style" panose="02020502050305020303" pitchFamily="18" charset="77"/>
              </a:rPr>
              <a:t>Cair</a:t>
            </a:r>
            <a:r>
              <a:rPr lang="en-US" sz="2200" dirty="0">
                <a:solidFill>
                  <a:schemeClr val="bg1"/>
                </a:solidFill>
                <a:latin typeface="Goudy Old Style" panose="02020502050305020303" pitchFamily="18" charset="77"/>
              </a:rPr>
              <a:t> Paravel, the places where help would most likely arrive </a:t>
            </a:r>
          </a:p>
          <a:p>
            <a:pPr algn="l"/>
            <a:r>
              <a:rPr lang="en-US" sz="2200" dirty="0">
                <a:solidFill>
                  <a:schemeClr val="bg1"/>
                </a:solidFill>
                <a:latin typeface="Goudy Old Style" panose="02020502050305020303" pitchFamily="18" charset="77"/>
              </a:rPr>
              <a:t>THEMES</a:t>
            </a:r>
          </a:p>
          <a:p>
            <a:pPr algn="l"/>
            <a:r>
              <a:rPr lang="en-US" sz="2200" dirty="0">
                <a:solidFill>
                  <a:schemeClr val="bg1"/>
                </a:solidFill>
                <a:latin typeface="Goudy Old Style" panose="02020502050305020303" pitchFamily="18" charset="77"/>
              </a:rPr>
              <a:t>The diversity of personalities and gifts among the Old Narnians gives them strength.</a:t>
            </a:r>
          </a:p>
          <a:p>
            <a:pPr algn="l"/>
            <a:r>
              <a:rPr lang="en-US" sz="2200" dirty="0">
                <a:solidFill>
                  <a:schemeClr val="bg1"/>
                </a:solidFill>
                <a:latin typeface="Goudy Old Style" panose="02020502050305020303" pitchFamily="18" charset="77"/>
              </a:rPr>
              <a:t>There is a spiritual resonance of sacred places that makes them special and deserving of respect.</a:t>
            </a:r>
          </a:p>
          <a:p>
            <a:pPr algn="l"/>
            <a:r>
              <a:rPr lang="en-US" sz="2200" dirty="0">
                <a:solidFill>
                  <a:schemeClr val="bg1"/>
                </a:solidFill>
                <a:latin typeface="Goudy Old Style" panose="02020502050305020303" pitchFamily="18" charset="77"/>
              </a:rPr>
              <a:t>Ancient tales may convey truth and means of grace that are life-giving.</a:t>
            </a:r>
          </a:p>
          <a:p>
            <a:pPr algn="l"/>
            <a:r>
              <a:rPr lang="en-US" sz="2200" dirty="0">
                <a:solidFill>
                  <a:schemeClr val="bg1"/>
                </a:solidFill>
                <a:latin typeface="Goudy Old Style" panose="02020502050305020303" pitchFamily="18" charset="77"/>
              </a:rPr>
              <a:t>Self-absorption and party spirit are inimical to the success of the quest.</a:t>
            </a:r>
          </a:p>
          <a:p>
            <a:pPr algn="l"/>
            <a:r>
              <a:rPr lang="en-US" sz="2200" dirty="0">
                <a:solidFill>
                  <a:schemeClr val="bg1"/>
                </a:solidFill>
                <a:latin typeface="Goudy Old Style" panose="02020502050305020303" pitchFamily="18" charset="77"/>
              </a:rPr>
              <a:t>The character of true obedience means following the one in command rather than one’s own opinions.</a:t>
            </a:r>
          </a:p>
          <a:p>
            <a:pPr algn="l"/>
            <a:endParaRPr lang="en-US" sz="2200" b="1" dirty="0">
              <a:solidFill>
                <a:schemeClr val="bg1"/>
              </a:solidFill>
              <a:latin typeface="Goudy Old Style" panose="02020502050305020303" pitchFamily="18" charset="77"/>
            </a:endParaRPr>
          </a:p>
          <a:p>
            <a:pPr algn="l"/>
            <a:endParaRPr lang="en-US" sz="22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FE396750-5C3E-8BCD-D938-8646955E044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42689F36-3E4A-C26E-1F90-A34F58536BE3}"/>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770030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4C4E68-4644-FA92-0FE0-8F68B813B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98135C-B04D-FC02-E4A0-29D1C8DE2669}"/>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8C110942-D1DE-540A-5815-21C1AFC07FA2}"/>
              </a:ext>
            </a:extLst>
          </p:cNvPr>
          <p:cNvSpPr>
            <a:spLocks noGrp="1"/>
          </p:cNvSpPr>
          <p:nvPr>
            <p:ph type="subTitle" idx="1"/>
          </p:nvPr>
        </p:nvSpPr>
        <p:spPr>
          <a:xfrm>
            <a:off x="-1" y="-1"/>
            <a:ext cx="11185452" cy="6835139"/>
          </a:xfrm>
        </p:spPr>
        <p:txBody>
          <a:bodyPr>
            <a:normAutofit/>
          </a:bodyPr>
          <a:lstStyle/>
          <a:p>
            <a:pPr algn="l"/>
            <a:r>
              <a:rPr lang="en-US" sz="2200" b="1" dirty="0">
                <a:solidFill>
                  <a:schemeClr val="bg1"/>
                </a:solidFill>
                <a:latin typeface="Goudy Old Style" panose="02020502050305020303" pitchFamily="18" charset="77"/>
              </a:rPr>
              <a:t>Chapter 8: “How They Left the Island”                                                                                           </a:t>
            </a:r>
            <a:r>
              <a:rPr lang="en-US" sz="2200" i="1" dirty="0">
                <a:solidFill>
                  <a:schemeClr val="bg1"/>
                </a:solidFill>
                <a:latin typeface="Goudy Old Style" panose="02020502050305020303" pitchFamily="18" charset="77"/>
              </a:rPr>
              <a:t>(Firing the imagination—What are ‘They”? Why are they leaving and where are they going?)</a:t>
            </a:r>
          </a:p>
          <a:p>
            <a:pPr algn="l"/>
            <a:r>
              <a:rPr lang="en-US" sz="2200" dirty="0">
                <a:solidFill>
                  <a:schemeClr val="bg1"/>
                </a:solidFill>
                <a:latin typeface="Goudy Old Style" panose="02020502050305020303" pitchFamily="18" charset="77"/>
              </a:rPr>
              <a:t>The scene shifts back to </a:t>
            </a:r>
            <a:r>
              <a:rPr lang="en-US" sz="2200" dirty="0" err="1">
                <a:solidFill>
                  <a:schemeClr val="bg1"/>
                </a:solidFill>
                <a:latin typeface="Goudy Old Style" panose="02020502050305020303" pitchFamily="18" charset="77"/>
              </a:rPr>
              <a:t>Cair</a:t>
            </a:r>
            <a:r>
              <a:rPr lang="en-US" sz="2200" dirty="0">
                <a:solidFill>
                  <a:schemeClr val="bg1"/>
                </a:solidFill>
                <a:latin typeface="Goudy Old Style" panose="02020502050305020303" pitchFamily="18" charset="77"/>
              </a:rPr>
              <a:t> Paravel, where Trumpkin is explaining how he was sent there by King Caspian to be ready when be blew Queen Susan’s horn, which he describes as the most incredible sound</a:t>
            </a:r>
          </a:p>
          <a:p>
            <a:pPr algn="l"/>
            <a:r>
              <a:rPr lang="en-US" sz="2200" dirty="0">
                <a:solidFill>
                  <a:schemeClr val="bg1"/>
                </a:solidFill>
                <a:latin typeface="Goudy Old Style" panose="02020502050305020303" pitchFamily="18" charset="77"/>
              </a:rPr>
              <a:t>The children realize they were drawn into Narnia from the train station right at the moment the horn was blown</a:t>
            </a:r>
          </a:p>
          <a:p>
            <a:pPr algn="l"/>
            <a:r>
              <a:rPr lang="en-US" sz="2200" dirty="0">
                <a:solidFill>
                  <a:schemeClr val="bg1"/>
                </a:solidFill>
                <a:latin typeface="Goudy Old Style" panose="02020502050305020303" pitchFamily="18" charset="77"/>
              </a:rPr>
              <a:t>Trumpkin is condescending, saying he will be sorry to report no help has come, but the children soon show him their prowess in battle skills, Lucy heals his wound with her cordial, and he is won over to believe in them</a:t>
            </a:r>
          </a:p>
          <a:p>
            <a:pPr algn="l"/>
            <a:r>
              <a:rPr lang="en-US" sz="2200" dirty="0">
                <a:solidFill>
                  <a:schemeClr val="bg1"/>
                </a:solidFill>
                <a:latin typeface="Goudy Old Style" panose="02020502050305020303" pitchFamily="18" charset="77"/>
              </a:rPr>
              <a:t>They depart to join Caspian, going by boat and remembering their grand voyages of old</a:t>
            </a:r>
          </a:p>
          <a:p>
            <a:pPr algn="l"/>
            <a:r>
              <a:rPr lang="en-US" sz="2200" dirty="0">
                <a:solidFill>
                  <a:schemeClr val="bg1"/>
                </a:solidFill>
                <a:latin typeface="Goudy Old Style" panose="02020502050305020303" pitchFamily="18" charset="77"/>
              </a:rPr>
              <a:t>THEMES</a:t>
            </a:r>
          </a:p>
          <a:p>
            <a:pPr algn="l"/>
            <a:r>
              <a:rPr lang="en-US" sz="2200" dirty="0">
                <a:solidFill>
                  <a:schemeClr val="bg1"/>
                </a:solidFill>
                <a:latin typeface="Goudy Old Style" panose="02020502050305020303" pitchFamily="18" charset="77"/>
              </a:rPr>
              <a:t>The work of God’s Kingdom is perfect in timing and can bring disparate stories together in miraculous ways</a:t>
            </a:r>
          </a:p>
          <a:p>
            <a:pPr algn="l"/>
            <a:r>
              <a:rPr lang="en-US" sz="2200" dirty="0">
                <a:solidFill>
                  <a:schemeClr val="bg1"/>
                </a:solidFill>
                <a:latin typeface="Goudy Old Style" panose="02020502050305020303" pitchFamily="18" charset="77"/>
              </a:rPr>
              <a:t>Prayer may be answered in unexpected ways, and help may come in ways we do not expect and do not at first recognize</a:t>
            </a:r>
          </a:p>
          <a:p>
            <a:pPr algn="l"/>
            <a:r>
              <a:rPr lang="en-US" sz="2200" dirty="0">
                <a:solidFill>
                  <a:schemeClr val="bg1"/>
                </a:solidFill>
                <a:latin typeface="Goudy Old Style" panose="02020502050305020303" pitchFamily="18" charset="77"/>
              </a:rPr>
              <a:t>When you are in the wrong, it is best to admit it, apologize, and seek reconciliation</a:t>
            </a:r>
          </a:p>
          <a:p>
            <a:pPr algn="l"/>
            <a:r>
              <a:rPr lang="en-US" sz="2200" dirty="0">
                <a:solidFill>
                  <a:schemeClr val="bg1"/>
                </a:solidFill>
                <a:latin typeface="Goudy Old Style" panose="02020502050305020303" pitchFamily="18" charset="77"/>
              </a:rPr>
              <a:t>Remembering can bring Joy and build fellowship</a:t>
            </a:r>
          </a:p>
        </p:txBody>
      </p:sp>
      <p:sp>
        <p:nvSpPr>
          <p:cNvPr id="6" name="Rectangle 2">
            <a:extLst>
              <a:ext uri="{FF2B5EF4-FFF2-40B4-BE49-F238E27FC236}">
                <a16:creationId xmlns:a16="http://schemas.microsoft.com/office/drawing/2014/main" id="{CDF2ABD1-CAF8-54D5-DE1A-051E086FD890}"/>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CD228618-6AC5-69E4-3D49-DF3C31222436}"/>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11789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EDFF052-9838-60B4-2C7B-DCDDC6DDA3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48DF0-64F7-2594-B978-C7291AC01497}"/>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8DF85B08-A19C-C225-5788-BECA5648640F}"/>
              </a:ext>
            </a:extLst>
          </p:cNvPr>
          <p:cNvSpPr>
            <a:spLocks noGrp="1"/>
          </p:cNvSpPr>
          <p:nvPr>
            <p:ph type="subTitle" idx="1"/>
          </p:nvPr>
        </p:nvSpPr>
        <p:spPr>
          <a:xfrm>
            <a:off x="-1" y="-1"/>
            <a:ext cx="11185452" cy="6835139"/>
          </a:xfrm>
        </p:spPr>
        <p:txBody>
          <a:bodyPr>
            <a:noAutofit/>
          </a:bodyPr>
          <a:lstStyle/>
          <a:p>
            <a:pPr algn="l">
              <a:spcBef>
                <a:spcPts val="0"/>
              </a:spcBef>
            </a:pPr>
            <a:r>
              <a:rPr lang="en-US" sz="2100" b="1" dirty="0">
                <a:solidFill>
                  <a:schemeClr val="bg1"/>
                </a:solidFill>
                <a:latin typeface="Goudy Old Style" panose="02020502050305020303" pitchFamily="18" charset="77"/>
              </a:rPr>
              <a:t>The scene shifts back to </a:t>
            </a:r>
            <a:r>
              <a:rPr lang="en-US" sz="2100" b="1" dirty="0" err="1">
                <a:solidFill>
                  <a:schemeClr val="bg1"/>
                </a:solidFill>
                <a:latin typeface="Goudy Old Style" panose="02020502050305020303" pitchFamily="18" charset="77"/>
              </a:rPr>
              <a:t>Cair</a:t>
            </a:r>
            <a:r>
              <a:rPr lang="en-US" sz="2100" b="1" dirty="0">
                <a:solidFill>
                  <a:schemeClr val="bg1"/>
                </a:solidFill>
                <a:latin typeface="Goudy Old Style" panose="02020502050305020303" pitchFamily="18" charset="77"/>
              </a:rPr>
              <a:t> Paravel, where Trumpkin is explaining how he was sent there by King Caspian to be ready when he blew Queen Susan’s horn, which he describes as  an incredible sound.</a:t>
            </a:r>
          </a:p>
          <a:p>
            <a:pPr algn="l">
              <a:spcBef>
                <a:spcPts val="0"/>
              </a:spcBef>
            </a:pPr>
            <a:r>
              <a:rPr lang="en-US" sz="2100" dirty="0">
                <a:solidFill>
                  <a:schemeClr val="bg1"/>
                </a:solidFill>
                <a:latin typeface="Goudy Old Style" panose="02020502050305020303" pitchFamily="18" charset="77"/>
              </a:rPr>
              <a:t>“AND so," said Trumpkin (for, as you have realized, it was he who had been telling all this story to the four children, sitting on the grass in the ruined hall of </a:t>
            </a:r>
            <a:r>
              <a:rPr lang="en-US" sz="2100" dirty="0" err="1">
                <a:solidFill>
                  <a:schemeClr val="bg1"/>
                </a:solidFill>
                <a:latin typeface="Goudy Old Style" panose="02020502050305020303" pitchFamily="18" charset="77"/>
              </a:rPr>
              <a:t>Cair</a:t>
            </a:r>
            <a:r>
              <a:rPr lang="en-US" sz="2100" dirty="0">
                <a:solidFill>
                  <a:schemeClr val="bg1"/>
                </a:solidFill>
                <a:latin typeface="Goudy Old Style" panose="02020502050305020303" pitchFamily="18" charset="77"/>
              </a:rPr>
              <a:t> Paravel) — "and so I put a crust or two in my pocket, left behind all weapons but my dagger, and took to the woods in the grey of the morning. I'd been plugging away for many hours when there came a sound that I'd never heard the like of in my born days. Eh, I won't forget that. The whole air was full of it, loud as thunder but far longer, cool and sweet as music over water, but strong enough to shake the woods. And I said to myself, `If that's not the Horn, call me a rabbit.' And a moment later I wondered why he hadn't blown it sooner—”</a:t>
            </a:r>
            <a:endParaRPr lang="en-US" sz="1400" dirty="0">
              <a:solidFill>
                <a:schemeClr val="bg1"/>
              </a:solidFill>
              <a:latin typeface="Goudy Old Style" panose="02020502050305020303" pitchFamily="18" charset="77"/>
            </a:endParaRPr>
          </a:p>
          <a:p>
            <a:pPr algn="l">
              <a:spcBef>
                <a:spcPts val="0"/>
              </a:spcBef>
            </a:pPr>
            <a:endParaRPr lang="en-US" sz="1400" dirty="0">
              <a:solidFill>
                <a:schemeClr val="bg1"/>
              </a:solidFill>
              <a:latin typeface="Goudy Old Style" panose="02020502050305020303" pitchFamily="18" charset="77"/>
            </a:endParaRPr>
          </a:p>
          <a:p>
            <a:pPr algn="l">
              <a:spcBef>
                <a:spcPts val="0"/>
              </a:spcBef>
            </a:pPr>
            <a:r>
              <a:rPr lang="en-US" sz="2100" b="1" dirty="0">
                <a:solidFill>
                  <a:schemeClr val="bg1"/>
                </a:solidFill>
                <a:latin typeface="Goudy Old Style" panose="02020502050305020303" pitchFamily="18" charset="77"/>
              </a:rPr>
              <a:t>The children realize they were drawn into Narnia from the train station right at the moment the horn was blown.</a:t>
            </a:r>
          </a:p>
          <a:p>
            <a:pPr algn="l">
              <a:spcBef>
                <a:spcPts val="0"/>
              </a:spcBef>
            </a:pPr>
            <a:r>
              <a:rPr lang="en-US" sz="2100" dirty="0">
                <a:solidFill>
                  <a:schemeClr val="bg1"/>
                </a:solidFill>
                <a:latin typeface="Goudy Old Style" panose="02020502050305020303" pitchFamily="18" charset="77"/>
              </a:rPr>
              <a:t>"What time was it?" asked Edmund. "Between nine and ten of the clock," said Trumpkin. "Just when we were at the railway station!" said all the children, and looked at one another with shining eyes. "Great Scott!" said Peter. "So it was the horn — your own horn, Su — that dragged us all off that seat on the platform yesterday morning! I can hardly believe it; yet it all fits in." "I don't know why you shouldn't believe it," said Lucy, "if  you believe in magic at all. Aren't there lots of stories about magic forcing people out of one place into another? When a magician in </a:t>
            </a:r>
            <a:r>
              <a:rPr lang="en-US" sz="2000" i="1" dirty="0">
                <a:solidFill>
                  <a:schemeClr val="bg1"/>
                </a:solidFill>
                <a:latin typeface="Goudy Old Style" panose="02020502050305020303" pitchFamily="18" charset="77"/>
              </a:rPr>
              <a:t>The Arabian Nights </a:t>
            </a:r>
            <a:r>
              <a:rPr lang="en-US" sz="2100" dirty="0">
                <a:solidFill>
                  <a:schemeClr val="bg1"/>
                </a:solidFill>
                <a:latin typeface="Goudy Old Style" panose="02020502050305020303" pitchFamily="18" charset="77"/>
              </a:rPr>
              <a:t>calls up a Jinn, it has to come. We had to come, just like that." "Yes," said Peter, "I suppose what makes it feel so queer is that in the stories it's always someone in our world who does the calling. One doesn't really think about where the Jinn's coming from." "And now we know what it feels like for the Jinn," said Edmund with a chuckle. "Golly! It's a bit uncomfortable to know that we can be whistled for like that. It's worse than what Father says about living at the mercy of the telephone." "But we want to be here, don't we," said Lucy, "if Aslan wants us?"</a:t>
            </a:r>
          </a:p>
        </p:txBody>
      </p:sp>
      <p:sp>
        <p:nvSpPr>
          <p:cNvPr id="6" name="Rectangle 2">
            <a:extLst>
              <a:ext uri="{FF2B5EF4-FFF2-40B4-BE49-F238E27FC236}">
                <a16:creationId xmlns:a16="http://schemas.microsoft.com/office/drawing/2014/main" id="{01EE25C4-3AB3-57F9-4220-244B44CF64E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882F9EF-B531-474E-FD48-CDABC97A7313}"/>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960958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44704</TotalTime>
  <Words>7156</Words>
  <Application>Microsoft Macintosh PowerPoint</Application>
  <PresentationFormat>Widescreen</PresentationFormat>
  <Paragraphs>196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Google Sans</vt:lpstr>
      <vt:lpstr>Goudy Old Style</vt: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462</cp:revision>
  <cp:lastPrinted>2019-02-13T16:31:27Z</cp:lastPrinted>
  <dcterms:created xsi:type="dcterms:W3CDTF">2018-09-19T14:45:23Z</dcterms:created>
  <dcterms:modified xsi:type="dcterms:W3CDTF">2025-11-05T15:20:48Z</dcterms:modified>
</cp:coreProperties>
</file>